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3208000" cy="9906000"/>
  <p:notesSz cx="13208000" cy="990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76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1076" y="3070860"/>
            <a:ext cx="11232198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82152" y="5547360"/>
            <a:ext cx="9250045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60717" y="2278380"/>
            <a:ext cx="5748242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05390" y="2278380"/>
            <a:ext cx="5748242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7630" y="201929"/>
            <a:ext cx="13032105" cy="9504045"/>
          </a:xfrm>
          <a:custGeom>
            <a:avLst/>
            <a:gdLst/>
            <a:ahLst/>
            <a:cxnLst/>
            <a:rect l="l" t="t" r="r" b="b"/>
            <a:pathLst>
              <a:path w="13032105" h="9504045">
                <a:moveTo>
                  <a:pt x="0" y="9503664"/>
                </a:moveTo>
                <a:lnTo>
                  <a:pt x="13031723" y="9503664"/>
                </a:lnTo>
                <a:lnTo>
                  <a:pt x="13031723" y="0"/>
                </a:lnTo>
                <a:lnTo>
                  <a:pt x="0" y="0"/>
                </a:lnTo>
                <a:lnTo>
                  <a:pt x="0" y="9503664"/>
                </a:lnTo>
                <a:close/>
              </a:path>
            </a:pathLst>
          </a:custGeom>
          <a:ln w="1783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59891" y="992124"/>
            <a:ext cx="11887200" cy="0"/>
          </a:xfrm>
          <a:custGeom>
            <a:avLst/>
            <a:gdLst/>
            <a:ahLst/>
            <a:cxnLst/>
            <a:rect l="l" t="t" r="r" b="b"/>
            <a:pathLst>
              <a:path w="11887200">
                <a:moveTo>
                  <a:pt x="0" y="0"/>
                </a:moveTo>
                <a:lnTo>
                  <a:pt x="11887200" y="0"/>
                </a:lnTo>
              </a:path>
            </a:pathLst>
          </a:custGeom>
          <a:ln w="12192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99513" y="9009016"/>
            <a:ext cx="3108539" cy="49377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225783" y="8750807"/>
            <a:ext cx="1010412" cy="86106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9241" y="446659"/>
            <a:ext cx="393827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0717" y="2278380"/>
            <a:ext cx="11892915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92879" y="9212580"/>
            <a:ext cx="4228592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60717" y="9212580"/>
            <a:ext cx="303930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hyperlink" Target="http://www.kehrd.com/" TargetMode="External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hyperlink" Target="http://www.kehrd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hyperlink" Target="http://www.kehrd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153" y="201929"/>
            <a:ext cx="13032105" cy="9502140"/>
          </a:xfrm>
          <a:custGeom>
            <a:avLst/>
            <a:gdLst/>
            <a:ahLst/>
            <a:cxnLst/>
            <a:rect l="l" t="t" r="r" b="b"/>
            <a:pathLst>
              <a:path w="13032105" h="9502140">
                <a:moveTo>
                  <a:pt x="0" y="9502140"/>
                </a:moveTo>
                <a:lnTo>
                  <a:pt x="13031723" y="9502140"/>
                </a:lnTo>
                <a:lnTo>
                  <a:pt x="13031723" y="0"/>
                </a:lnTo>
                <a:lnTo>
                  <a:pt x="0" y="0"/>
                </a:lnTo>
                <a:lnTo>
                  <a:pt x="0" y="9502140"/>
                </a:lnTo>
                <a:close/>
              </a:path>
            </a:pathLst>
          </a:custGeom>
          <a:ln w="1783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9513" y="9009016"/>
            <a:ext cx="3108539" cy="4937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78763" y="3581400"/>
            <a:ext cx="11649075" cy="0"/>
          </a:xfrm>
          <a:custGeom>
            <a:avLst/>
            <a:gdLst/>
            <a:ahLst/>
            <a:cxnLst/>
            <a:rect l="l" t="t" r="r" b="b"/>
            <a:pathLst>
              <a:path w="11649075">
                <a:moveTo>
                  <a:pt x="0" y="0"/>
                </a:moveTo>
                <a:lnTo>
                  <a:pt x="11649075" y="0"/>
                </a:lnTo>
              </a:path>
            </a:pathLst>
          </a:custGeom>
          <a:ln w="12192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740643" y="540766"/>
            <a:ext cx="176148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sz="2400" b="1" spc="-175" dirty="0">
                <a:solidFill>
                  <a:srgbClr val="1F487C"/>
                </a:solidFill>
                <a:latin typeface="함초롬바탕"/>
                <a:cs typeface="함초롬바탕"/>
              </a:rPr>
              <a:t>학습자</a:t>
            </a:r>
            <a:r>
              <a:rPr sz="2400" b="1" spc="10" dirty="0">
                <a:solidFill>
                  <a:srgbClr val="1F487C"/>
                </a:solidFill>
                <a:latin typeface="함초롬바탕"/>
                <a:cs typeface="함초롬바탕"/>
              </a:rPr>
              <a:t> </a:t>
            </a:r>
            <a:r>
              <a:rPr sz="2400" b="1" spc="-160" dirty="0">
                <a:solidFill>
                  <a:srgbClr val="1F487C"/>
                </a:solidFill>
                <a:latin typeface="함초롬바탕"/>
                <a:cs typeface="함초롬바탕"/>
              </a:rPr>
              <a:t>배포용</a:t>
            </a:r>
            <a:endParaRPr sz="2400" dirty="0">
              <a:latin typeface="함초롬바탕"/>
              <a:cs typeface="함초롬바탕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267" y="7221473"/>
            <a:ext cx="35382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90" dirty="0">
                <a:solidFill>
                  <a:srgbClr val="0070C0"/>
                </a:solidFill>
                <a:latin typeface="함초롬바탕"/>
                <a:cs typeface="함초롬바탕"/>
              </a:rPr>
              <a:t>고객센터</a:t>
            </a:r>
            <a:r>
              <a:rPr sz="2400" b="1" spc="75" dirty="0">
                <a:solidFill>
                  <a:schemeClr val="tx1">
                    <a:lumMod val="75000"/>
                    <a:lumOff val="25000"/>
                  </a:schemeClr>
                </a:solidFill>
                <a:latin typeface="함초롬바탕"/>
                <a:cs typeface="함초롬바탕"/>
              </a:rPr>
              <a:t> </a:t>
            </a:r>
            <a:r>
              <a:rPr sz="2400" b="1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</a:rPr>
              <a:t>1577-</a:t>
            </a:r>
            <a:r>
              <a:rPr sz="24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</a:rPr>
              <a:t>6833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sz="2400" b="1" spc="-190" dirty="0">
                <a:solidFill>
                  <a:srgbClr val="0070C0"/>
                </a:solidFill>
                <a:latin typeface="함초롬바탕"/>
                <a:cs typeface="함초롬바탕"/>
              </a:rPr>
              <a:t>홈페이지</a:t>
            </a:r>
            <a:r>
              <a:rPr sz="24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함초롬바탕"/>
                <a:cs typeface="함초롬바탕"/>
              </a:rPr>
              <a:t> </a:t>
            </a:r>
            <a:r>
              <a:rPr sz="2400" b="1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www.kehrd.com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맑은 고딕"/>
              <a:cs typeface="맑은 고딕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076943" y="5631179"/>
            <a:ext cx="2832100" cy="2409825"/>
            <a:chOff x="9076943" y="5631179"/>
            <a:chExt cx="2832100" cy="240982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76943" y="5631179"/>
              <a:ext cx="2831592" cy="24094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38715" y="5742949"/>
              <a:ext cx="1899336" cy="145795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66852" y="6850164"/>
              <a:ext cx="92503" cy="24002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053598" y="7110431"/>
              <a:ext cx="6350" cy="75565"/>
            </a:xfrm>
            <a:custGeom>
              <a:avLst/>
              <a:gdLst/>
              <a:ahLst/>
              <a:cxnLst/>
              <a:rect l="l" t="t" r="r" b="b"/>
              <a:pathLst>
                <a:path w="6350" h="75565">
                  <a:moveTo>
                    <a:pt x="2829" y="0"/>
                  </a:moveTo>
                  <a:lnTo>
                    <a:pt x="0" y="0"/>
                  </a:lnTo>
                  <a:lnTo>
                    <a:pt x="0" y="75188"/>
                  </a:lnTo>
                  <a:lnTo>
                    <a:pt x="5745" y="75188"/>
                  </a:lnTo>
                  <a:lnTo>
                    <a:pt x="5745" y="2880"/>
                  </a:lnTo>
                  <a:lnTo>
                    <a:pt x="2829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053598" y="7084415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09">
                  <a:moveTo>
                    <a:pt x="5745" y="0"/>
                  </a:moveTo>
                  <a:lnTo>
                    <a:pt x="2829" y="2878"/>
                  </a:lnTo>
                  <a:lnTo>
                    <a:pt x="0" y="5776"/>
                  </a:lnTo>
                  <a:lnTo>
                    <a:pt x="0" y="26016"/>
                  </a:lnTo>
                  <a:lnTo>
                    <a:pt x="2829" y="26016"/>
                  </a:lnTo>
                  <a:lnTo>
                    <a:pt x="5745" y="28896"/>
                  </a:lnTo>
                  <a:lnTo>
                    <a:pt x="574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92497" y="6792326"/>
              <a:ext cx="271771" cy="40857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1056471" y="7185619"/>
              <a:ext cx="0" cy="15875"/>
            </a:xfrm>
            <a:custGeom>
              <a:avLst/>
              <a:gdLst/>
              <a:ahLst/>
              <a:cxnLst/>
              <a:rect l="l" t="t" r="r" b="b"/>
              <a:pathLst>
                <a:path h="15875">
                  <a:moveTo>
                    <a:pt x="0" y="15280"/>
                  </a:moveTo>
                  <a:lnTo>
                    <a:pt x="0" y="0"/>
                  </a:lnTo>
                </a:path>
              </a:pathLst>
            </a:custGeom>
            <a:ln w="5746">
              <a:solidFill>
                <a:srgbClr val="B2CE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90433" y="6792326"/>
              <a:ext cx="176390" cy="288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327869" y="6792326"/>
              <a:ext cx="399415" cy="3175"/>
            </a:xfrm>
            <a:custGeom>
              <a:avLst/>
              <a:gdLst/>
              <a:ahLst/>
              <a:cxnLst/>
              <a:rect l="l" t="t" r="r" b="b"/>
              <a:pathLst>
                <a:path w="399415" h="3175">
                  <a:moveTo>
                    <a:pt x="398943" y="0"/>
                  </a:moveTo>
                  <a:lnTo>
                    <a:pt x="0" y="0"/>
                  </a:lnTo>
                  <a:lnTo>
                    <a:pt x="2888" y="2888"/>
                  </a:lnTo>
                  <a:lnTo>
                    <a:pt x="396113" y="2888"/>
                  </a:lnTo>
                  <a:lnTo>
                    <a:pt x="398943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264268" y="6792326"/>
              <a:ext cx="526415" cy="3175"/>
            </a:xfrm>
            <a:custGeom>
              <a:avLst/>
              <a:gdLst/>
              <a:ahLst/>
              <a:cxnLst/>
              <a:rect l="l" t="t" r="r" b="b"/>
              <a:pathLst>
                <a:path w="526415" h="3175">
                  <a:moveTo>
                    <a:pt x="526164" y="0"/>
                  </a:moveTo>
                  <a:lnTo>
                    <a:pt x="462544" y="0"/>
                  </a:lnTo>
                  <a:lnTo>
                    <a:pt x="459714" y="2888"/>
                  </a:lnTo>
                  <a:lnTo>
                    <a:pt x="526164" y="2888"/>
                  </a:lnTo>
                  <a:lnTo>
                    <a:pt x="526164" y="0"/>
                  </a:lnTo>
                  <a:close/>
                </a:path>
                <a:path w="526415" h="3175">
                  <a:moveTo>
                    <a:pt x="63600" y="0"/>
                  </a:moveTo>
                  <a:lnTo>
                    <a:pt x="0" y="0"/>
                  </a:lnTo>
                  <a:lnTo>
                    <a:pt x="0" y="2888"/>
                  </a:lnTo>
                  <a:lnTo>
                    <a:pt x="66488" y="2888"/>
                  </a:lnTo>
                  <a:lnTo>
                    <a:pt x="636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086455" y="6850168"/>
              <a:ext cx="0" cy="6350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0" y="578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8DBA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085010" y="6795215"/>
              <a:ext cx="968569" cy="405684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087902" y="6850379"/>
              <a:ext cx="879475" cy="5080"/>
            </a:xfrm>
            <a:custGeom>
              <a:avLst/>
              <a:gdLst/>
              <a:ahLst/>
              <a:cxnLst/>
              <a:rect l="l" t="t" r="r" b="b"/>
              <a:pathLst>
                <a:path w="879475" h="5079">
                  <a:moveTo>
                    <a:pt x="312750" y="2540"/>
                  </a:moveTo>
                  <a:lnTo>
                    <a:pt x="306539" y="2540"/>
                  </a:lnTo>
                  <a:lnTo>
                    <a:pt x="306539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0" y="5080"/>
                  </a:lnTo>
                  <a:lnTo>
                    <a:pt x="312750" y="5080"/>
                  </a:lnTo>
                  <a:lnTo>
                    <a:pt x="312750" y="2540"/>
                  </a:lnTo>
                  <a:close/>
                </a:path>
                <a:path w="879475" h="5079">
                  <a:moveTo>
                    <a:pt x="878903" y="0"/>
                  </a:moveTo>
                  <a:lnTo>
                    <a:pt x="572376" y="0"/>
                  </a:lnTo>
                  <a:lnTo>
                    <a:pt x="572376" y="2540"/>
                  </a:lnTo>
                  <a:lnTo>
                    <a:pt x="566127" y="2540"/>
                  </a:lnTo>
                  <a:lnTo>
                    <a:pt x="566127" y="5080"/>
                  </a:lnTo>
                  <a:lnTo>
                    <a:pt x="878903" y="5080"/>
                  </a:lnTo>
                  <a:lnTo>
                    <a:pt x="878903" y="2540"/>
                  </a:lnTo>
                  <a:lnTo>
                    <a:pt x="878903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391480" y="6850164"/>
              <a:ext cx="272415" cy="6350"/>
            </a:xfrm>
            <a:custGeom>
              <a:avLst/>
              <a:gdLst/>
              <a:ahLst/>
              <a:cxnLst/>
              <a:rect l="l" t="t" r="r" b="b"/>
              <a:pathLst>
                <a:path w="272415" h="6350">
                  <a:moveTo>
                    <a:pt x="271810" y="0"/>
                  </a:moveTo>
                  <a:lnTo>
                    <a:pt x="0" y="0"/>
                  </a:lnTo>
                  <a:lnTo>
                    <a:pt x="5776" y="2888"/>
                  </a:lnTo>
                  <a:lnTo>
                    <a:pt x="14451" y="5787"/>
                  </a:lnTo>
                  <a:lnTo>
                    <a:pt x="257271" y="5787"/>
                  </a:lnTo>
                  <a:lnTo>
                    <a:pt x="265955" y="2888"/>
                  </a:lnTo>
                  <a:lnTo>
                    <a:pt x="2718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87908" y="6855951"/>
              <a:ext cx="878905" cy="34494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160183" y="6942698"/>
              <a:ext cx="734364" cy="144594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346740" y="7116216"/>
              <a:ext cx="361315" cy="85090"/>
            </a:xfrm>
            <a:custGeom>
              <a:avLst/>
              <a:gdLst/>
              <a:ahLst/>
              <a:cxnLst/>
              <a:rect l="l" t="t" r="r" b="b"/>
              <a:pathLst>
                <a:path w="361315" h="85090">
                  <a:moveTo>
                    <a:pt x="361251" y="84696"/>
                  </a:moveTo>
                  <a:lnTo>
                    <a:pt x="347954" y="68681"/>
                  </a:lnTo>
                  <a:lnTo>
                    <a:pt x="312801" y="39954"/>
                  </a:lnTo>
                  <a:lnTo>
                    <a:pt x="272542" y="18351"/>
                  </a:lnTo>
                  <a:lnTo>
                    <a:pt x="231571" y="5791"/>
                  </a:lnTo>
                  <a:lnTo>
                    <a:pt x="228155" y="4737"/>
                  </a:lnTo>
                  <a:lnTo>
                    <a:pt x="180619" y="0"/>
                  </a:lnTo>
                  <a:lnTo>
                    <a:pt x="133070" y="4737"/>
                  </a:lnTo>
                  <a:lnTo>
                    <a:pt x="88684" y="18351"/>
                  </a:lnTo>
                  <a:lnTo>
                    <a:pt x="48425" y="39954"/>
                  </a:lnTo>
                  <a:lnTo>
                    <a:pt x="13284" y="68681"/>
                  </a:lnTo>
                  <a:lnTo>
                    <a:pt x="0" y="84696"/>
                  </a:lnTo>
                  <a:lnTo>
                    <a:pt x="3644" y="84696"/>
                  </a:lnTo>
                  <a:lnTo>
                    <a:pt x="8229" y="84696"/>
                  </a:lnTo>
                  <a:lnTo>
                    <a:pt x="34480" y="84696"/>
                  </a:lnTo>
                  <a:lnTo>
                    <a:pt x="38366" y="84696"/>
                  </a:lnTo>
                  <a:lnTo>
                    <a:pt x="42354" y="84696"/>
                  </a:lnTo>
                  <a:lnTo>
                    <a:pt x="52489" y="74447"/>
                  </a:lnTo>
                  <a:lnTo>
                    <a:pt x="90614" y="49961"/>
                  </a:lnTo>
                  <a:lnTo>
                    <a:pt x="133743" y="34391"/>
                  </a:lnTo>
                  <a:lnTo>
                    <a:pt x="180619" y="28917"/>
                  </a:lnTo>
                  <a:lnTo>
                    <a:pt x="227507" y="34391"/>
                  </a:lnTo>
                  <a:lnTo>
                    <a:pt x="270649" y="49961"/>
                  </a:lnTo>
                  <a:lnTo>
                    <a:pt x="308775" y="74447"/>
                  </a:lnTo>
                  <a:lnTo>
                    <a:pt x="318922" y="84696"/>
                  </a:lnTo>
                  <a:lnTo>
                    <a:pt x="322846" y="84696"/>
                  </a:lnTo>
                  <a:lnTo>
                    <a:pt x="326745" y="84696"/>
                  </a:lnTo>
                  <a:lnTo>
                    <a:pt x="352996" y="84696"/>
                  </a:lnTo>
                  <a:lnTo>
                    <a:pt x="357581" y="84696"/>
                  </a:lnTo>
                  <a:lnTo>
                    <a:pt x="361251" y="846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7388352" y="5594603"/>
            <a:ext cx="1243965" cy="2409825"/>
            <a:chOff x="7388352" y="5594603"/>
            <a:chExt cx="1243965" cy="2409825"/>
          </a:xfrm>
        </p:grpSpPr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388352" y="5594603"/>
              <a:ext cx="1243583" cy="240944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562022" y="6331163"/>
              <a:ext cx="881400" cy="1178316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7881745" y="7403838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09">
                  <a:moveTo>
                    <a:pt x="10896" y="0"/>
                  </a:moveTo>
                  <a:lnTo>
                    <a:pt x="0" y="0"/>
                  </a:lnTo>
                  <a:lnTo>
                    <a:pt x="0" y="3247"/>
                  </a:lnTo>
                  <a:lnTo>
                    <a:pt x="63310" y="3247"/>
                  </a:lnTo>
                  <a:lnTo>
                    <a:pt x="53568" y="0"/>
                  </a:lnTo>
                  <a:lnTo>
                    <a:pt x="10896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35313" y="7231555"/>
              <a:ext cx="389597" cy="17553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272969" y="6821989"/>
              <a:ext cx="51941" cy="18853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25893" y="6821989"/>
              <a:ext cx="51952" cy="445325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8321675" y="7010399"/>
              <a:ext cx="3810" cy="224790"/>
            </a:xfrm>
            <a:custGeom>
              <a:avLst/>
              <a:gdLst/>
              <a:ahLst/>
              <a:cxnLst/>
              <a:rect l="l" t="t" r="r" b="b"/>
              <a:pathLst>
                <a:path w="3809" h="224790">
                  <a:moveTo>
                    <a:pt x="3225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0" y="222250"/>
                  </a:lnTo>
                  <a:lnTo>
                    <a:pt x="0" y="224790"/>
                  </a:lnTo>
                  <a:lnTo>
                    <a:pt x="901" y="224790"/>
                  </a:lnTo>
                  <a:lnTo>
                    <a:pt x="901" y="222250"/>
                  </a:lnTo>
                  <a:lnTo>
                    <a:pt x="2781" y="222250"/>
                  </a:lnTo>
                  <a:lnTo>
                    <a:pt x="2781" y="220980"/>
                  </a:lnTo>
                  <a:lnTo>
                    <a:pt x="3225" y="220980"/>
                  </a:lnTo>
                  <a:lnTo>
                    <a:pt x="3225" y="0"/>
                  </a:lnTo>
                  <a:close/>
                </a:path>
              </a:pathLst>
            </a:custGeom>
            <a:solidFill>
              <a:srgbClr val="B2CE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725894" y="7325820"/>
              <a:ext cx="159094" cy="8126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729143" y="7267314"/>
              <a:ext cx="204554" cy="13652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729142" y="6825225"/>
              <a:ext cx="592535" cy="57861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729143" y="6825225"/>
              <a:ext cx="592535" cy="57861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966160" y="7060902"/>
              <a:ext cx="120133" cy="10727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122022" y="6789461"/>
              <a:ext cx="150947" cy="1645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777845" y="6789461"/>
              <a:ext cx="79544" cy="32527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7898790" y="6790284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70">
                  <a:moveTo>
                    <a:pt x="0" y="0"/>
                  </a:moveTo>
                  <a:lnTo>
                    <a:pt x="178575" y="0"/>
                  </a:lnTo>
                </a:path>
              </a:pathLst>
            </a:custGeom>
            <a:ln w="3175">
              <a:solidFill>
                <a:srgbClr val="FEFEF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856579" y="6790284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>
                  <a:moveTo>
                    <a:pt x="220785" y="0"/>
                  </a:moveTo>
                  <a:lnTo>
                    <a:pt x="265442" y="0"/>
                  </a:lnTo>
                </a:path>
                <a:path w="266065">
                  <a:moveTo>
                    <a:pt x="0" y="0"/>
                  </a:moveTo>
                  <a:lnTo>
                    <a:pt x="422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778657" y="6821989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3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8DBA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777846" y="6791106"/>
              <a:ext cx="495124" cy="550967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7779461" y="6822439"/>
              <a:ext cx="494030" cy="2540"/>
            </a:xfrm>
            <a:custGeom>
              <a:avLst/>
              <a:gdLst/>
              <a:ahLst/>
              <a:cxnLst/>
              <a:rect l="l" t="t" r="r" b="b"/>
              <a:pathLst>
                <a:path w="494029" h="2540">
                  <a:moveTo>
                    <a:pt x="493496" y="0"/>
                  </a:moveTo>
                  <a:lnTo>
                    <a:pt x="225171" y="0"/>
                  </a:lnTo>
                  <a:lnTo>
                    <a:pt x="225171" y="698"/>
                  </a:lnTo>
                  <a:lnTo>
                    <a:pt x="224980" y="685"/>
                  </a:lnTo>
                  <a:lnTo>
                    <a:pt x="222415" y="1206"/>
                  </a:lnTo>
                  <a:lnTo>
                    <a:pt x="225171" y="1206"/>
                  </a:lnTo>
                  <a:lnTo>
                    <a:pt x="219976" y="1270"/>
                  </a:lnTo>
                  <a:lnTo>
                    <a:pt x="219976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343408" y="2540"/>
                  </a:lnTo>
                  <a:lnTo>
                    <a:pt x="343408" y="1270"/>
                  </a:lnTo>
                  <a:lnTo>
                    <a:pt x="493496" y="1270"/>
                  </a:lnTo>
                  <a:lnTo>
                    <a:pt x="493496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7966971" y="6822812"/>
              <a:ext cx="39370" cy="0"/>
            </a:xfrm>
            <a:custGeom>
              <a:avLst/>
              <a:gdLst/>
              <a:ahLst/>
              <a:cxnLst/>
              <a:rect l="l" t="t" r="r" b="b"/>
              <a:pathLst>
                <a:path w="39370">
                  <a:moveTo>
                    <a:pt x="0" y="0"/>
                  </a:moveTo>
                  <a:lnTo>
                    <a:pt x="3896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779468" y="7325820"/>
              <a:ext cx="17856" cy="14629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779467" y="6825225"/>
              <a:ext cx="493502" cy="51522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820051" y="6873990"/>
              <a:ext cx="412346" cy="81292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070059" y="7046278"/>
              <a:ext cx="201305" cy="29417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966160" y="7062531"/>
              <a:ext cx="118511" cy="105641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542604" y="6175380"/>
              <a:ext cx="962896" cy="1341798"/>
            </a:xfrm>
            <a:prstGeom prst="rect">
              <a:avLst/>
            </a:prstGeom>
          </p:spPr>
        </p:pic>
      </p:grpSp>
      <p:sp>
        <p:nvSpPr>
          <p:cNvPr id="54" name="object 6">
            <a:extLst>
              <a:ext uri="{FF2B5EF4-FFF2-40B4-BE49-F238E27FC236}">
                <a16:creationId xmlns:a16="http://schemas.microsoft.com/office/drawing/2014/main" id="{40E413CB-F646-4F26-1228-A07C3CA57B3B}"/>
              </a:ext>
            </a:extLst>
          </p:cNvPr>
          <p:cNvSpPr txBox="1">
            <a:spLocks/>
          </p:cNvSpPr>
          <p:nvPr/>
        </p:nvSpPr>
        <p:spPr>
          <a:xfrm>
            <a:off x="882201" y="1713787"/>
            <a:ext cx="5100320" cy="17152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ea typeface="+mj-ea"/>
                <a:cs typeface="함초롬바탕"/>
              </a:defRPr>
            </a:lvl1pPr>
          </a:lstStyle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lang="ko-KR" altLang="en-US" sz="4000" b="0" spc="-10" dirty="0" err="1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한국이러닝인재개발원</a:t>
            </a:r>
            <a:r>
              <a:rPr lang="ko-KR" altLang="en-US" sz="4000" b="0" spc="-10" dirty="0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 교육 </a:t>
            </a:r>
            <a:r>
              <a:rPr lang="ko-KR" altLang="en-US" sz="4000" b="0" dirty="0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수강 안내문</a:t>
            </a:r>
            <a:endParaRPr lang="ko-KR" altLang="en-US" sz="4000" dirty="0">
              <a:latin typeface="HY견고딕" panose="02030600000101010101" pitchFamily="18" charset="-127"/>
              <a:ea typeface="HY견고딕" panose="02030600000101010101" pitchFamily="18" charset="-127"/>
              <a:cs typeface="HY견고딕"/>
            </a:endParaRPr>
          </a:p>
        </p:txBody>
      </p:sp>
      <p:sp>
        <p:nvSpPr>
          <p:cNvPr id="57" name="object 8">
            <a:extLst>
              <a:ext uri="{FF2B5EF4-FFF2-40B4-BE49-F238E27FC236}">
                <a16:creationId xmlns:a16="http://schemas.microsoft.com/office/drawing/2014/main" id="{10FEC46E-2DDC-6D69-BE5C-A34739377D6D}"/>
              </a:ext>
            </a:extLst>
          </p:cNvPr>
          <p:cNvSpPr txBox="1"/>
          <p:nvPr/>
        </p:nvSpPr>
        <p:spPr>
          <a:xfrm>
            <a:off x="874156" y="4038600"/>
            <a:ext cx="3712845" cy="13509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dirty="0">
                <a:latin typeface="HY견고딕"/>
                <a:cs typeface="HY견고딕"/>
              </a:rPr>
              <a:t>Ⅰ</a:t>
            </a:r>
            <a:r>
              <a:rPr sz="2000" dirty="0">
                <a:latin typeface="HY견고딕"/>
                <a:cs typeface="HY견고딕"/>
              </a:rPr>
              <a:t>.</a:t>
            </a:r>
            <a:r>
              <a:rPr sz="2000" spc="-80" dirty="0">
                <a:latin typeface="HY견고딕"/>
                <a:cs typeface="HY견고딕"/>
              </a:rPr>
              <a:t> </a:t>
            </a:r>
            <a:r>
              <a:rPr lang="ko-KR" altLang="en-US" sz="2000" dirty="0">
                <a:latin typeface="HY견고딕"/>
                <a:cs typeface="HY견고딕"/>
              </a:rPr>
              <a:t>모바일 수강</a:t>
            </a:r>
            <a:endParaRPr lang="en-US" sz="2000" spc="-25" dirty="0">
              <a:latin typeface="HY견고딕"/>
              <a:cs typeface="HY견고딕"/>
            </a:endParaRPr>
          </a:p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spc="-25" dirty="0">
                <a:latin typeface="HY견고딕"/>
                <a:cs typeface="HY견고딕"/>
              </a:rPr>
              <a:t>Ⅱ.</a:t>
            </a:r>
            <a:r>
              <a:rPr lang="ko-KR" altLang="en-US" sz="2000" spc="-25" dirty="0">
                <a:latin typeface="HY견고딕"/>
                <a:cs typeface="HY견고딕"/>
              </a:rPr>
              <a:t> </a:t>
            </a:r>
            <a:r>
              <a:rPr lang="en-US" altLang="ko-KR" sz="2000" spc="-25" dirty="0">
                <a:latin typeface="HY견고딕"/>
                <a:cs typeface="HY견고딕"/>
              </a:rPr>
              <a:t>PC </a:t>
            </a:r>
            <a:r>
              <a:rPr lang="ko-KR" altLang="en-US" sz="2000" spc="-25" dirty="0">
                <a:latin typeface="HY견고딕"/>
                <a:cs typeface="HY견고딕"/>
              </a:rPr>
              <a:t>수강</a:t>
            </a:r>
            <a:endParaRPr lang="en-US" altLang="ko-KR" sz="2000" spc="-25" dirty="0">
              <a:latin typeface="HY견고딕"/>
              <a:cs typeface="HY견고딕"/>
            </a:endParaRPr>
          </a:p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spc="-25" dirty="0">
                <a:latin typeface="HY견고딕"/>
                <a:cs typeface="HY견고딕"/>
              </a:rPr>
              <a:t>Ⅲ. </a:t>
            </a:r>
            <a:r>
              <a:rPr lang="ko-KR" altLang="en-US" sz="2000" spc="-25" dirty="0">
                <a:latin typeface="HY견고딕"/>
                <a:cs typeface="HY견고딕"/>
              </a:rPr>
              <a:t>안내문</a:t>
            </a:r>
            <a:endParaRPr lang="en-US" altLang="ko-KR" sz="2000" spc="-25" dirty="0">
              <a:latin typeface="HY견고딕"/>
              <a:cs typeface="HY견고딕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2580" y="1359407"/>
            <a:ext cx="4640580" cy="3444240"/>
            <a:chOff x="1592580" y="1359407"/>
            <a:chExt cx="4640580" cy="34442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2580" y="1359407"/>
              <a:ext cx="4640579" cy="344424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6588" y="1408175"/>
              <a:ext cx="4527804" cy="2310384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5" name="object 5"/>
            <p:cNvSpPr/>
            <p:nvPr/>
          </p:nvSpPr>
          <p:spPr>
            <a:xfrm>
              <a:off x="5506974" y="2334005"/>
              <a:ext cx="544195" cy="736600"/>
            </a:xfrm>
            <a:custGeom>
              <a:avLst/>
              <a:gdLst/>
              <a:ahLst/>
              <a:cxnLst/>
              <a:rect l="l" t="t" r="r" b="b"/>
              <a:pathLst>
                <a:path w="544195" h="736600">
                  <a:moveTo>
                    <a:pt x="0" y="240792"/>
                  </a:moveTo>
                  <a:lnTo>
                    <a:pt x="537972" y="240792"/>
                  </a:lnTo>
                  <a:lnTo>
                    <a:pt x="537972" y="0"/>
                  </a:lnTo>
                  <a:lnTo>
                    <a:pt x="0" y="0"/>
                  </a:lnTo>
                  <a:lnTo>
                    <a:pt x="0" y="240792"/>
                  </a:lnTo>
                  <a:close/>
                </a:path>
                <a:path w="544195" h="736600">
                  <a:moveTo>
                    <a:pt x="6096" y="736092"/>
                  </a:moveTo>
                  <a:lnTo>
                    <a:pt x="544068" y="736092"/>
                  </a:lnTo>
                  <a:lnTo>
                    <a:pt x="544068" y="495300"/>
                  </a:lnTo>
                  <a:lnTo>
                    <a:pt x="6096" y="495300"/>
                  </a:lnTo>
                  <a:lnTo>
                    <a:pt x="6096" y="73609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2566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Ⅱ.</a:t>
            </a:r>
            <a:r>
              <a:rPr spc="-100" dirty="0">
                <a:latin typeface="맑은 고딕"/>
                <a:cs typeface="맑은 고딕"/>
              </a:rPr>
              <a:t> </a:t>
            </a:r>
            <a:r>
              <a:rPr dirty="0">
                <a:latin typeface="맑은 고딕"/>
                <a:cs typeface="맑은 고딕"/>
              </a:rPr>
              <a:t>PC</a:t>
            </a:r>
            <a:r>
              <a:rPr spc="-95" dirty="0">
                <a:latin typeface="맑은 고딕"/>
                <a:cs typeface="맑은 고딕"/>
              </a:rPr>
              <a:t> </a:t>
            </a:r>
            <a:r>
              <a:rPr spc="-125" dirty="0"/>
              <a:t>수강</a:t>
            </a:r>
            <a:r>
              <a:rPr spc="55" dirty="0"/>
              <a:t> </a:t>
            </a:r>
            <a:r>
              <a:rPr spc="-140" dirty="0"/>
              <a:t>안내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153033" y="2057400"/>
            <a:ext cx="3826510" cy="7902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3355" marR="5080" indent="-16129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각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차시의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진도율이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100%가</a:t>
            </a:r>
            <a:r>
              <a:rPr sz="1800" spc="-30" dirty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되어야 </a:t>
            </a:r>
            <a:r>
              <a:rPr sz="1800" dirty="0">
                <a:latin typeface="맑은 고딕"/>
                <a:cs typeface="맑은 고딕"/>
              </a:rPr>
              <a:t>다음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차시의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수강이</a:t>
            </a:r>
            <a:r>
              <a:rPr sz="1800" spc="-185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가능합니다.</a:t>
            </a:r>
            <a:endParaRPr sz="1800" dirty="0">
              <a:latin typeface="맑은 고딕"/>
              <a:cs typeface="맑은 고딕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153033" y="5562600"/>
            <a:ext cx="4937125" cy="1898277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84785" marR="92710" indent="-17272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내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강의실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→</a:t>
            </a:r>
            <a:r>
              <a:rPr sz="1800" spc="-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학습종료된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수업</a:t>
            </a:r>
            <a:r>
              <a:rPr sz="1800" spc="-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→ 수료증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spc="-25" dirty="0">
                <a:latin typeface="맑은 고딕"/>
                <a:cs typeface="맑은 고딕"/>
              </a:rPr>
              <a:t>발급 </a:t>
            </a:r>
            <a:r>
              <a:rPr sz="1800" dirty="0">
                <a:latin typeface="맑은 고딕"/>
                <a:cs typeface="맑은 고딕"/>
              </a:rPr>
              <a:t>클릭시</a:t>
            </a:r>
            <a:r>
              <a:rPr sz="1800" spc="-18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수료증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발급이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가능합니다.</a:t>
            </a:r>
            <a:endParaRPr sz="1800" dirty="0">
              <a:latin typeface="맑은 고딕"/>
              <a:cs typeface="맑은 고딕"/>
            </a:endParaRPr>
          </a:p>
          <a:p>
            <a:pPr marL="184785" marR="5080" indent="-172720">
              <a:lnSpc>
                <a:spcPct val="150000"/>
              </a:lnSpc>
              <a:spcBef>
                <a:spcPts val="198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수료증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출력은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시험을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제출하신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후</a:t>
            </a:r>
            <a:r>
              <a:rPr sz="1800" spc="-10" dirty="0">
                <a:latin typeface="맑은 고딕"/>
                <a:cs typeface="맑은 고딕"/>
              </a:rPr>
              <a:t> 수료완료시 </a:t>
            </a:r>
            <a:r>
              <a:rPr sz="1800" dirty="0">
                <a:latin typeface="맑은 고딕"/>
                <a:cs typeface="맑은 고딕"/>
              </a:rPr>
              <a:t>즉시</a:t>
            </a:r>
            <a:r>
              <a:rPr sz="1800" spc="-18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발급</a:t>
            </a:r>
            <a:r>
              <a:rPr sz="1800" spc="-10" dirty="0">
                <a:latin typeface="맑은 고딕"/>
                <a:cs typeface="맑은 고딕"/>
              </a:rPr>
              <a:t> 가능합니다.</a:t>
            </a:r>
            <a:endParaRPr sz="1800" dirty="0">
              <a:latin typeface="맑은 고딕"/>
              <a:cs typeface="맑은 고딕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9F20E628-5EE8-DF2B-2396-37855A6DF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968" y="5364480"/>
            <a:ext cx="4530497" cy="228186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93923" y="1781301"/>
            <a:ext cx="782193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2023.</a:t>
            </a:r>
            <a:r>
              <a:rPr sz="32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3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3.</a:t>
            </a:r>
            <a:r>
              <a:rPr sz="3200" spc="-3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3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2.</a:t>
            </a:r>
            <a:r>
              <a:rPr sz="3200" spc="-4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3200" spc="-254" dirty="0">
                <a:latin typeface="한컴 고딕" panose="02000500000000000000" pitchFamily="2" charset="-127"/>
                <a:ea typeface="한컴 고딕" panose="02000500000000000000" pitchFamily="2" charset="-127"/>
              </a:rPr>
              <a:t>개정된</a:t>
            </a:r>
            <a:r>
              <a:rPr sz="3200" spc="110" dirty="0"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r>
              <a:rPr sz="3200" spc="-180" dirty="0">
                <a:latin typeface="한컴 고딕" panose="02000500000000000000" pitchFamily="2" charset="-127"/>
                <a:ea typeface="한컴 고딕" panose="02000500000000000000" pitchFamily="2" charset="-127"/>
              </a:rPr>
              <a:t>안전보</a:t>
            </a:r>
            <a:r>
              <a:rPr sz="3200" spc="-18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건</a:t>
            </a:r>
            <a:r>
              <a:rPr sz="3200" spc="-180" dirty="0">
                <a:latin typeface="한컴 고딕" panose="02000500000000000000" pitchFamily="2" charset="-127"/>
                <a:ea typeface="한컴 고딕" panose="02000500000000000000" pitchFamily="2" charset="-127"/>
              </a:rPr>
              <a:t>교육</a:t>
            </a:r>
            <a:r>
              <a:rPr sz="3200" spc="-18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규</a:t>
            </a:r>
            <a:r>
              <a:rPr sz="3200" spc="-180" dirty="0">
                <a:latin typeface="한컴 고딕" panose="02000500000000000000" pitchFamily="2" charset="-127"/>
                <a:ea typeface="한컴 고딕" panose="02000500000000000000" pitchFamily="2" charset="-127"/>
              </a:rPr>
              <a:t>정에</a:t>
            </a:r>
            <a:r>
              <a:rPr sz="3200" spc="90" dirty="0"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r>
              <a:rPr sz="3200" spc="-2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따라,</a:t>
            </a:r>
            <a:endParaRPr sz="32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3200" spc="-75" dirty="0">
                <a:latin typeface="한컴 고딕" panose="02000500000000000000" pitchFamily="2" charset="-127"/>
                <a:ea typeface="한컴 고딕" panose="02000500000000000000" pitchFamily="2" charset="-127"/>
              </a:rPr>
              <a:t>아</a:t>
            </a:r>
            <a:r>
              <a:rPr sz="3200" spc="-7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래</a:t>
            </a:r>
            <a:r>
              <a:rPr sz="3200" spc="-75" dirty="0">
                <a:latin typeface="한컴 고딕" panose="02000500000000000000" pitchFamily="2" charset="-127"/>
                <a:ea typeface="한컴 고딕" panose="02000500000000000000" pitchFamily="2" charset="-127"/>
              </a:rPr>
              <a:t>와</a:t>
            </a:r>
            <a:r>
              <a:rPr sz="3200" spc="-85" dirty="0"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r>
              <a:rPr sz="3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같</a:t>
            </a:r>
            <a:r>
              <a:rPr sz="3200" dirty="0">
                <a:latin typeface="한컴 고딕" panose="02000500000000000000" pitchFamily="2" charset="-127"/>
                <a:ea typeface="한컴 고딕" panose="02000500000000000000" pitchFamily="2" charset="-127"/>
              </a:rPr>
              <a:t>이</a:t>
            </a:r>
            <a:r>
              <a:rPr sz="3200" spc="-25" dirty="0"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r>
              <a:rPr sz="3200" spc="-254" dirty="0">
                <a:latin typeface="한컴 고딕" panose="02000500000000000000" pitchFamily="2" charset="-127"/>
                <a:ea typeface="한컴 고딕" panose="02000500000000000000" pitchFamily="2" charset="-127"/>
              </a:rPr>
              <a:t>변경</a:t>
            </a:r>
            <a:r>
              <a:rPr sz="3200" spc="15" dirty="0"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r>
              <a:rPr sz="3200" spc="-10" dirty="0">
                <a:latin typeface="한컴 고딕" panose="02000500000000000000" pitchFamily="2" charset="-127"/>
                <a:ea typeface="한컴 고딕" panose="02000500000000000000" pitchFamily="2" charset="-127"/>
              </a:rPr>
              <a:t>되</a:t>
            </a:r>
            <a:r>
              <a:rPr sz="32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었</a:t>
            </a:r>
            <a:r>
              <a:rPr sz="3200" spc="-10" dirty="0">
                <a:latin typeface="한컴 고딕" panose="02000500000000000000" pitchFamily="2" charset="-127"/>
                <a:ea typeface="한컴 고딕" panose="02000500000000000000" pitchFamily="2" charset="-127"/>
              </a:rPr>
              <a:t>습니다</a:t>
            </a:r>
            <a:r>
              <a:rPr sz="32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32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93964" y="3581319"/>
            <a:ext cx="10220072" cy="10105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25400" indent="-172720" algn="ctr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sz="2400" b="1" spc="-190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대리수강</a:t>
            </a:r>
            <a:r>
              <a:rPr sz="2400" b="1" spc="1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등</a:t>
            </a:r>
            <a:r>
              <a:rPr sz="2400" b="1" spc="-1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2400" b="1" spc="-18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부정훈련</a:t>
            </a:r>
            <a:r>
              <a:rPr sz="2400" b="1" spc="3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7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방지를</a:t>
            </a:r>
            <a:r>
              <a:rPr sz="2400" b="1" spc="20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위</a:t>
            </a:r>
            <a:r>
              <a:rPr sz="2400" b="1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한</a:t>
            </a:r>
            <a:r>
              <a:rPr sz="2400" b="1" spc="20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40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휴대폰을 </a:t>
            </a:r>
            <a:r>
              <a:rPr sz="2400" b="1" spc="-17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이용한</a:t>
            </a:r>
            <a:r>
              <a:rPr sz="2400" b="1" spc="-5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본인</a:t>
            </a:r>
            <a:r>
              <a:rPr sz="2400" b="1" spc="-6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확인</a:t>
            </a:r>
            <a:r>
              <a:rPr sz="2400" b="1" spc="-5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7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시스템</a:t>
            </a:r>
            <a:r>
              <a:rPr sz="2400" b="1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기능</a:t>
            </a:r>
            <a:r>
              <a:rPr sz="2400" b="1" spc="-3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추가</a:t>
            </a:r>
            <a:endParaRPr sz="2400" dirty="0">
              <a:latin typeface="한컴 고딕" panose="02000500000000000000" pitchFamily="2" charset="-127"/>
              <a:ea typeface="한컴 고딕" panose="02000500000000000000" pitchFamily="2" charset="-127"/>
              <a:cs typeface="함초롬바탕"/>
            </a:endParaRPr>
          </a:p>
          <a:p>
            <a:pPr algn="ctr">
              <a:lnSpc>
                <a:spcPct val="100000"/>
              </a:lnSpc>
              <a:spcBef>
                <a:spcPts val="60"/>
              </a:spcBef>
              <a:buFont typeface="Wingdings"/>
              <a:buChar char=""/>
            </a:pP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함초롬바탕"/>
            </a:endParaRPr>
          </a:p>
          <a:p>
            <a:pPr marL="184785" marR="5080" indent="-172720" algn="ctr">
              <a:lnSpc>
                <a:spcPct val="100000"/>
              </a:lnSpc>
              <a:buFont typeface="Wingdings"/>
              <a:buChar char=""/>
              <a:tabLst>
                <a:tab pos="185420" algn="l"/>
              </a:tabLst>
            </a:pPr>
            <a:r>
              <a:rPr sz="2400" b="1" spc="-170" dirty="0"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스마트폰</a:t>
            </a:r>
            <a:r>
              <a:rPr sz="2400" b="1" spc="-17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,</a:t>
            </a:r>
            <a:r>
              <a:rPr sz="2400" b="1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2400" b="1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태블릿PC</a:t>
            </a:r>
            <a:r>
              <a:rPr sz="2400" b="1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2400" b="1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등</a:t>
            </a:r>
            <a:r>
              <a:rPr sz="2400" b="1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2400" b="1" spc="-17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휴대용</a:t>
            </a:r>
            <a:r>
              <a:rPr sz="2400" b="1" spc="7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17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기기를</a:t>
            </a:r>
            <a:r>
              <a:rPr sz="2400" b="1" spc="8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통</a:t>
            </a:r>
            <a:r>
              <a:rPr sz="2400" b="1" spc="-2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한 </a:t>
            </a:r>
            <a:r>
              <a:rPr sz="2400" b="1" spc="-1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교육수강</a:t>
            </a:r>
            <a:r>
              <a:rPr sz="2400" b="1" spc="3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가능</a:t>
            </a:r>
            <a:endParaRPr sz="2400" dirty="0">
              <a:latin typeface="한컴 고딕" panose="02000500000000000000" pitchFamily="2" charset="-127"/>
              <a:ea typeface="한컴 고딕" panose="02000500000000000000" pitchFamily="2" charset="-127"/>
              <a:cs typeface="함초롬바탕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445418"/>
              </p:ext>
            </p:extLst>
          </p:nvPr>
        </p:nvGraphicFramePr>
        <p:xfrm>
          <a:off x="1773173" y="5810758"/>
          <a:ext cx="4290060" cy="2443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90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함초롬바탕"/>
                        </a:rPr>
                        <a:t>개정내용</a:t>
                      </a:r>
                      <a:endParaRPr sz="180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함초롬바탕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본인확인</a:t>
                      </a:r>
                      <a:r>
                        <a:rPr sz="1800" spc="-10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시스템</a:t>
                      </a:r>
                      <a:r>
                        <a:rPr sz="1800" spc="-7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25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추가</a:t>
                      </a:r>
                      <a:endParaRPr sz="18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휴먼엑스포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휴대용</a:t>
                      </a:r>
                      <a:r>
                        <a:rPr sz="1800" spc="-95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기기를</a:t>
                      </a:r>
                      <a:r>
                        <a:rPr sz="1800" spc="-95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15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이용하</a:t>
                      </a:r>
                      <a:r>
                        <a:rPr sz="1800" spc="-15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맑은 고딕"/>
                        </a:rPr>
                        <a:t>여</a:t>
                      </a:r>
                      <a:r>
                        <a:rPr sz="1800" spc="-5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맑은 고딕"/>
                        </a:rPr>
                        <a:t> </a:t>
                      </a: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교육</a:t>
                      </a:r>
                      <a:r>
                        <a:rPr sz="1800" spc="-8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204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수강</a:t>
                      </a:r>
                      <a:r>
                        <a:rPr sz="1800" spc="-80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 </a:t>
                      </a:r>
                      <a:r>
                        <a:rPr sz="1800" spc="-25" dirty="0">
                          <a:latin typeface="한컴 고딕" panose="02000500000000000000" pitchFamily="2" charset="-127"/>
                          <a:ea typeface="한컴 고딕" panose="02000500000000000000" pitchFamily="2" charset="-127"/>
                          <a:cs typeface="휴먼엑스포"/>
                        </a:rPr>
                        <a:t>가능</a:t>
                      </a:r>
                      <a:endParaRPr sz="18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휴먼엑스포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6636296" y="7410907"/>
            <a:ext cx="3832225" cy="765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sz="1800" b="1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단</a:t>
            </a:r>
            <a:r>
              <a:rPr sz="1800" b="1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,</a:t>
            </a:r>
            <a:r>
              <a:rPr sz="1800" b="1" spc="-7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b="1" spc="-8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작</a:t>
            </a:r>
            <a:r>
              <a:rPr sz="1800" b="1" spc="-8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업</a:t>
            </a:r>
            <a:r>
              <a:rPr sz="1800" b="1" spc="-2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1800" b="1" spc="-16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또는</a:t>
            </a:r>
            <a:r>
              <a:rPr sz="1800" b="1" spc="-2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1800" b="1" spc="-16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운전시</a:t>
            </a:r>
            <a:r>
              <a:rPr sz="1800" b="1" spc="-2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1800" b="1" spc="-16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수강을</a:t>
            </a:r>
            <a:r>
              <a:rPr sz="1800" b="1" spc="-2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 </a:t>
            </a:r>
            <a:r>
              <a:rPr sz="1800" b="1" spc="-5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함초롬바탕"/>
              </a:rPr>
              <a:t>제한합니다</a:t>
            </a:r>
            <a:r>
              <a:rPr sz="1800" b="1" spc="-5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8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sz="18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(움</a:t>
            </a:r>
            <a:r>
              <a:rPr sz="18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직</a:t>
            </a:r>
            <a:r>
              <a:rPr sz="18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임</a:t>
            </a:r>
            <a:r>
              <a:rPr sz="1800" spc="-2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spc="-204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발생</a:t>
            </a:r>
            <a:r>
              <a:rPr sz="1800" spc="-4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800" spc="-4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시</a:t>
            </a:r>
            <a:r>
              <a:rPr sz="1800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,</a:t>
            </a:r>
            <a:r>
              <a:rPr sz="1800" spc="-4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spc="-204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교육</a:t>
            </a:r>
            <a:r>
              <a:rPr sz="1800" spc="-4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800" spc="-204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재생이</a:t>
            </a:r>
            <a:r>
              <a:rPr sz="1800" spc="-4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800" spc="-12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중단됩니다</a:t>
            </a:r>
            <a:r>
              <a:rPr sz="1800" spc="-12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.)</a:t>
            </a:r>
            <a:endParaRPr sz="18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3A76E725-2DCE-BCCC-8CF6-3CC01C8005B4}"/>
              </a:ext>
            </a:extLst>
          </p:cNvPr>
          <p:cNvSpPr txBox="1">
            <a:spLocks/>
          </p:cNvSpPr>
          <p:nvPr/>
        </p:nvSpPr>
        <p:spPr>
          <a:xfrm>
            <a:off x="739240" y="446659"/>
            <a:ext cx="5897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ea typeface="+mj-ea"/>
                <a:cs typeface="함초롬바탕"/>
              </a:defRPr>
            </a:lvl1pPr>
          </a:lstStyle>
          <a:p>
            <a:pPr marL="12700">
              <a:spcBef>
                <a:spcPts val="95"/>
              </a:spcBef>
            </a:pPr>
            <a:r>
              <a:rPr lang="en-US" altLang="ko-KR" dirty="0">
                <a:latin typeface="맑은 고딕"/>
                <a:cs typeface="맑은 고딕"/>
              </a:rPr>
              <a:t>Ⅲ</a:t>
            </a:r>
            <a:r>
              <a:rPr lang="en-US" dirty="0">
                <a:latin typeface="맑은 고딕"/>
                <a:cs typeface="맑은 고딕"/>
              </a:rPr>
              <a:t>.</a:t>
            </a:r>
            <a:r>
              <a:rPr lang="en-US" spc="-100" dirty="0">
                <a:latin typeface="맑은 고딕"/>
                <a:cs typeface="맑은 고딕"/>
              </a:rPr>
              <a:t> </a:t>
            </a:r>
            <a:r>
              <a:rPr lang="ko-KR" altLang="en-US" dirty="0">
                <a:latin typeface="맑은 고딕"/>
                <a:cs typeface="맑은 고딕"/>
              </a:rPr>
              <a:t>산업안전보건교육 개정안</a:t>
            </a:r>
            <a:endParaRPr lang="ko-KR" altLang="en-US" spc="-14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8560" y="7811261"/>
            <a:ext cx="3920440" cy="1030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아이디와</a:t>
            </a:r>
            <a:r>
              <a:rPr sz="15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비밀번호는</a:t>
            </a:r>
            <a:r>
              <a:rPr sz="15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개강일</a:t>
            </a:r>
            <a:r>
              <a:rPr sz="1500" spc="-5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전일 </a:t>
            </a:r>
            <a:r>
              <a:rPr sz="1500" spc="-10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정오</a:t>
            </a:r>
            <a:r>
              <a:rPr sz="1500" spc="-10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(12</a:t>
            </a:r>
            <a:r>
              <a:rPr sz="1500" spc="-10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시</a:t>
            </a:r>
            <a:r>
              <a:rPr sz="1500" spc="-10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)</a:t>
            </a:r>
            <a:r>
              <a:rPr sz="1500" spc="-10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에</a:t>
            </a:r>
            <a:r>
              <a:rPr sz="1500" spc="-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endParaRPr lang="en-US" sz="1500" spc="-40" dirty="0">
              <a:solidFill>
                <a:srgbClr val="FF0000"/>
              </a:solidFill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 marR="5080">
              <a:lnSpc>
                <a:spcPct val="150000"/>
              </a:lnSpc>
              <a:spcBef>
                <a:spcPts val="95"/>
              </a:spcBef>
              <a:tabLst>
                <a:tab pos="185420" algn="l"/>
              </a:tabLst>
            </a:pPr>
            <a:r>
              <a:rPr lang="en-US" sz="15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sz="1500" spc="-200" dirty="0" err="1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알림톡으로</a:t>
            </a:r>
            <a:r>
              <a:rPr sz="1500" spc="-4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공유</a:t>
            </a:r>
            <a:r>
              <a:rPr sz="1500" spc="-5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9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됩니다</a:t>
            </a:r>
            <a:r>
              <a:rPr sz="1500" spc="-9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5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84785" marR="267335" indent="-172720">
              <a:lnSpc>
                <a:spcPct val="150000"/>
              </a:lnSpc>
              <a:buFont typeface="Wingdings"/>
              <a:buChar char=""/>
              <a:tabLst>
                <a:tab pos="185420" algn="l"/>
              </a:tabLst>
            </a:pPr>
            <a:r>
              <a:rPr sz="1500" spc="-1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카카</a:t>
            </a:r>
            <a:r>
              <a:rPr sz="1500" spc="-1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오톡</a:t>
            </a:r>
            <a:r>
              <a:rPr sz="1500" spc="-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미설</a:t>
            </a:r>
            <a:r>
              <a:rPr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치</a:t>
            </a:r>
            <a:r>
              <a:rPr sz="1500" spc="-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훈련생은</a:t>
            </a:r>
            <a:r>
              <a:rPr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SMS</a:t>
            </a:r>
            <a:r>
              <a:rPr sz="15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로 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공유</a:t>
            </a:r>
            <a:r>
              <a:rPr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됩니다</a:t>
            </a:r>
            <a:r>
              <a:rPr sz="15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5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4986019" y="1496567"/>
            <a:ext cx="2860548" cy="6053328"/>
            <a:chOff x="5056632" y="1496567"/>
            <a:chExt cx="2860548" cy="6053328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56632" y="1496567"/>
              <a:ext cx="2860548" cy="605332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25796" y="1882139"/>
              <a:ext cx="2517648" cy="484936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16" name="object 16"/>
            <p:cNvSpPr/>
            <p:nvPr/>
          </p:nvSpPr>
          <p:spPr>
            <a:xfrm>
              <a:off x="5232654" y="1895093"/>
              <a:ext cx="2540635" cy="363220"/>
            </a:xfrm>
            <a:custGeom>
              <a:avLst/>
              <a:gdLst/>
              <a:ahLst/>
              <a:cxnLst/>
              <a:rect l="l" t="t" r="r" b="b"/>
              <a:pathLst>
                <a:path w="2540634" h="363219">
                  <a:moveTo>
                    <a:pt x="0" y="362711"/>
                  </a:moveTo>
                  <a:lnTo>
                    <a:pt x="2540507" y="362711"/>
                  </a:lnTo>
                  <a:lnTo>
                    <a:pt x="2540507" y="0"/>
                  </a:lnTo>
                  <a:lnTo>
                    <a:pt x="0" y="0"/>
                  </a:lnTo>
                  <a:lnTo>
                    <a:pt x="0" y="362711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30727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Ⅰ.</a:t>
            </a:r>
            <a:r>
              <a:rPr spc="-140" dirty="0">
                <a:latin typeface="맑은 고딕"/>
                <a:cs typeface="맑은 고딕"/>
              </a:rPr>
              <a:t> </a:t>
            </a:r>
            <a:r>
              <a:rPr spc="-190" dirty="0"/>
              <a:t>모바일</a:t>
            </a:r>
            <a:r>
              <a:rPr spc="15" dirty="0"/>
              <a:t> </a:t>
            </a:r>
            <a:r>
              <a:rPr spc="-125" dirty="0"/>
              <a:t>수강</a:t>
            </a:r>
            <a:r>
              <a:rPr spc="10" dirty="0"/>
              <a:t> </a:t>
            </a:r>
            <a:r>
              <a:rPr spc="-125" dirty="0"/>
              <a:t>안내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933950" y="7803642"/>
            <a:ext cx="3043555" cy="6714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인터넷</a:t>
            </a:r>
            <a:r>
              <a:rPr sz="15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주소창에</a:t>
            </a:r>
            <a:r>
              <a:rPr sz="15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  <a:hlinkClick r:id="rId4"/>
              </a:rPr>
              <a:t>www.kehrd.com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을</a:t>
            </a:r>
            <a:r>
              <a:rPr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검색합니다</a:t>
            </a:r>
            <a:r>
              <a:rPr sz="15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5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89517" y="7766761"/>
            <a:ext cx="3287395" cy="684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2720" algn="just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포털</a:t>
            </a:r>
            <a:r>
              <a:rPr sz="15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사이트에</a:t>
            </a:r>
            <a:r>
              <a:rPr sz="1500" spc="-1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‘한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국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이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러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닝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인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재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개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발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원 </a:t>
            </a:r>
            <a:r>
              <a:rPr lang="en-US" sz="1500" spc="-29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66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’</a:t>
            </a:r>
            <a:r>
              <a:rPr lang="en-US" sz="1500" spc="-66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      </a:t>
            </a:r>
            <a:r>
              <a:rPr lang="ko-KR" altLang="en-US" sz="1500" spc="-6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을</a:t>
            </a:r>
            <a:r>
              <a:rPr lang="en-US" sz="1500" spc="-6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  </a:t>
            </a:r>
            <a:r>
              <a:rPr lang="ko-KR" altLang="en-US"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endParaRPr lang="en-US" sz="1500" spc="-70" dirty="0"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700" marR="5080" algn="just">
              <a:lnSpc>
                <a:spcPct val="150000"/>
              </a:lnSpc>
              <a:spcBef>
                <a:spcPts val="100"/>
              </a:spcBef>
              <a:tabLst>
                <a:tab pos="185420" algn="l"/>
              </a:tabLst>
            </a:pPr>
            <a:r>
              <a:rPr lang="en-US" sz="1500" spc="-7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sz="15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검색하셔도</a:t>
            </a:r>
            <a:r>
              <a:rPr sz="1500" spc="-2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500" spc="-2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됩니다</a:t>
            </a:r>
            <a:r>
              <a:rPr sz="15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5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9124188" y="1496567"/>
            <a:ext cx="2862580" cy="6053455"/>
            <a:chOff x="9124188" y="1496567"/>
            <a:chExt cx="2862580" cy="6053455"/>
          </a:xfrm>
        </p:grpSpPr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24188" y="1496567"/>
              <a:ext cx="2862072" cy="605332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8592" y="1891283"/>
              <a:ext cx="2516124" cy="4873751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23" name="object 23"/>
            <p:cNvSpPr/>
            <p:nvPr/>
          </p:nvSpPr>
          <p:spPr>
            <a:xfrm>
              <a:off x="9297162" y="1901189"/>
              <a:ext cx="2540635" cy="568960"/>
            </a:xfrm>
            <a:custGeom>
              <a:avLst/>
              <a:gdLst/>
              <a:ahLst/>
              <a:cxnLst/>
              <a:rect l="l" t="t" r="r" b="b"/>
              <a:pathLst>
                <a:path w="2540634" h="568960">
                  <a:moveTo>
                    <a:pt x="0" y="568451"/>
                  </a:moveTo>
                  <a:lnTo>
                    <a:pt x="2540507" y="568451"/>
                  </a:lnTo>
                  <a:lnTo>
                    <a:pt x="2540507" y="0"/>
                  </a:lnTo>
                  <a:lnTo>
                    <a:pt x="0" y="0"/>
                  </a:lnTo>
                  <a:lnTo>
                    <a:pt x="0" y="568451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612024D0-971B-E8F1-03BB-D96023FC7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598" y="1882139"/>
            <a:ext cx="2630801" cy="4849367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24188" y="1496567"/>
            <a:ext cx="2862072" cy="605332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6632" y="1496567"/>
            <a:ext cx="2860548" cy="6053328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30727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Ⅰ.</a:t>
            </a:r>
            <a:r>
              <a:rPr spc="-140" dirty="0">
                <a:latin typeface="맑은 고딕"/>
                <a:cs typeface="맑은 고딕"/>
              </a:rPr>
              <a:t> </a:t>
            </a:r>
            <a:r>
              <a:rPr spc="-190" dirty="0"/>
              <a:t>모바일</a:t>
            </a:r>
            <a:r>
              <a:rPr spc="15" dirty="0"/>
              <a:t> </a:t>
            </a:r>
            <a:r>
              <a:rPr spc="-125" dirty="0"/>
              <a:t>수강</a:t>
            </a:r>
            <a:r>
              <a:rPr spc="10" dirty="0"/>
              <a:t> </a:t>
            </a:r>
            <a:r>
              <a:rPr spc="-125" dirty="0"/>
              <a:t>안내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78254" y="7805673"/>
            <a:ext cx="3463545" cy="7281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메인</a:t>
            </a:r>
            <a:r>
              <a:rPr sz="1600" spc="-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화면에서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lang="ko-KR" altLang="en-US"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우측 상단 </a:t>
            </a:r>
            <a:r>
              <a:rPr lang="ko-KR" altLang="en-US" sz="1600" spc="-1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三 </a:t>
            </a:r>
            <a:r>
              <a:rPr lang="ko-KR" altLang="en-US" sz="1600" spc="-120" dirty="0">
                <a:solidFill>
                  <a:schemeClr val="tx1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클릭 후 </a:t>
            </a:r>
            <a:endParaRPr lang="en-US" altLang="ko-KR" sz="1600" spc="-120" dirty="0">
              <a:solidFill>
                <a:schemeClr val="tx1"/>
              </a:solidFill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 marR="5080">
              <a:lnSpc>
                <a:spcPct val="150000"/>
              </a:lnSpc>
              <a:spcBef>
                <a:spcPts val="95"/>
              </a:spcBef>
              <a:tabLst>
                <a:tab pos="185420" algn="l"/>
              </a:tabLst>
            </a:pPr>
            <a:r>
              <a:rPr lang="en-US" altLang="ko-KR" sz="1600" spc="-120" dirty="0">
                <a:solidFill>
                  <a:schemeClr val="tx1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lang="ko-KR" altLang="en-US" sz="1600" spc="-1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로그인</a:t>
            </a:r>
            <a:r>
              <a:rPr lang="ko-KR" altLang="en-US" sz="1600" spc="-120" dirty="0">
                <a:solidFill>
                  <a:schemeClr val="tx1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버튼을 클릭 해줍니다</a:t>
            </a:r>
            <a:r>
              <a:rPr lang="en-US" altLang="ko-KR" sz="1600" spc="-120" dirty="0">
                <a:solidFill>
                  <a:schemeClr val="tx1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.</a:t>
            </a:r>
            <a:endParaRPr sz="1600" dirty="0">
              <a:solidFill>
                <a:schemeClr val="tx1"/>
              </a:solidFill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33950" y="7803642"/>
            <a:ext cx="3144520" cy="7281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ko-KR" alt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전달 받은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아이디와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비밀번호를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입력한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후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로그인을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터치합니다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089516" y="7803642"/>
            <a:ext cx="4118484" cy="10846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70612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학습중인</a:t>
            </a:r>
            <a:r>
              <a:rPr 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수업에서</a:t>
            </a:r>
            <a:r>
              <a:rPr sz="1600" spc="-3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강의명을 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확인합니다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84785" indent="-172720">
              <a:lnSpc>
                <a:spcPct val="150000"/>
              </a:lnSpc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강</a:t>
            </a:r>
            <a:r>
              <a:rPr lang="ko-KR" alt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의명 왼쪽에 있는 </a:t>
            </a:r>
            <a:r>
              <a:rPr lang="ko-KR" altLang="en-US" sz="1600" spc="-200" dirty="0">
                <a:solidFill>
                  <a:srgbClr val="0070C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학습하기 파란색 버튼</a:t>
            </a:r>
            <a:endParaRPr lang="en-US" altLang="ko-KR" sz="1600" spc="-200" dirty="0">
              <a:solidFill>
                <a:srgbClr val="0070C0"/>
              </a:solidFill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>
              <a:lnSpc>
                <a:spcPct val="150000"/>
              </a:lnSpc>
              <a:tabLst>
                <a:tab pos="185420" algn="l"/>
              </a:tabLst>
            </a:pPr>
            <a:r>
              <a:rPr lang="en-US" altLang="ko-KR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lang="ko-KR" alt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을 </a:t>
            </a:r>
            <a:r>
              <a:rPr lang="ko-KR" alt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클릭합니다</a:t>
            </a:r>
            <a:r>
              <a:rPr lang="en-US" altLang="ko-KR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F4B8756E-ACDB-55D9-DD7E-E7480E2EC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246" y="1823464"/>
            <a:ext cx="2602191" cy="49060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effectLst>
            <a:softEdge rad="25400"/>
          </a:effectLst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DE58F317-3A48-5B47-FC8F-FA546B7CC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2218" y="1823464"/>
            <a:ext cx="2667000" cy="4906011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61834E5F-88AB-D301-A877-59BF6BCD7C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0200" y="1810763"/>
            <a:ext cx="2686050" cy="491871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24188" y="1496567"/>
            <a:ext cx="2862072" cy="605332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6632" y="1496567"/>
            <a:ext cx="2860548" cy="6053328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30727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Ⅰ.</a:t>
            </a:r>
            <a:r>
              <a:rPr spc="-140" dirty="0">
                <a:latin typeface="맑은 고딕"/>
                <a:cs typeface="맑은 고딕"/>
              </a:rPr>
              <a:t> </a:t>
            </a:r>
            <a:r>
              <a:rPr spc="-190" dirty="0"/>
              <a:t>모바일</a:t>
            </a:r>
            <a:r>
              <a:rPr spc="15" dirty="0"/>
              <a:t> </a:t>
            </a:r>
            <a:r>
              <a:rPr spc="-125" dirty="0"/>
              <a:t>수강</a:t>
            </a:r>
            <a:r>
              <a:rPr spc="10" dirty="0"/>
              <a:t> </a:t>
            </a:r>
            <a:r>
              <a:rPr spc="-125" dirty="0"/>
              <a:t>안내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933950" y="7803642"/>
            <a:ext cx="3651250" cy="108465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120014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재생버튼을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터치하면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3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강의가 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재생됩니다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84785" marR="5080" indent="-172720">
              <a:lnSpc>
                <a:spcPct val="150000"/>
              </a:lnSpc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페이지</a:t>
            </a:r>
            <a:r>
              <a:rPr sz="1600" spc="-8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7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넘</a:t>
            </a:r>
            <a:r>
              <a:rPr sz="1600" spc="-7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김</a:t>
            </a:r>
            <a:r>
              <a:rPr sz="1600" spc="-1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600" spc="-19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버튼을</a:t>
            </a:r>
            <a:r>
              <a:rPr sz="1600" spc="-9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터치하</a:t>
            </a:r>
            <a:r>
              <a:rPr sz="1600" spc="-1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여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페이지를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endParaRPr lang="en-US" sz="1600" spc="-60" dirty="0"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 marR="5080">
              <a:lnSpc>
                <a:spcPct val="150000"/>
              </a:lnSpc>
              <a:tabLst>
                <a:tab pos="185420" algn="l"/>
              </a:tabLst>
            </a:pPr>
            <a:r>
              <a:rPr lang="en-US"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넘기며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4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수강합니다</a:t>
            </a:r>
            <a:r>
              <a:rPr sz="1600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89516" y="7803642"/>
            <a:ext cx="3418585" cy="7281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학습을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55" dirty="0" err="1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종</a:t>
            </a:r>
            <a:r>
              <a:rPr sz="1600" spc="-155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료하실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5" dirty="0" err="1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때</a:t>
            </a:r>
            <a:r>
              <a:rPr sz="1600" spc="-25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에는</a:t>
            </a:r>
            <a:r>
              <a:rPr lang="en-US" sz="1600" spc="-2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55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학습</a:t>
            </a:r>
            <a:r>
              <a:rPr sz="1600" spc="-155" dirty="0" err="1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종</a:t>
            </a:r>
            <a:r>
              <a:rPr sz="1600" spc="-155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료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endParaRPr lang="en-US" sz="1600" spc="-60" dirty="0"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>
              <a:lnSpc>
                <a:spcPct val="150000"/>
              </a:lnSpc>
              <a:spcBef>
                <a:spcPts val="95"/>
              </a:spcBef>
              <a:tabLst>
                <a:tab pos="185420" algn="l"/>
              </a:tabLst>
            </a:pPr>
            <a:r>
              <a:rPr lang="en-US"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버튼을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터치합니다</a:t>
            </a:r>
            <a:r>
              <a:rPr sz="1600" spc="-1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0252" y="1496567"/>
            <a:ext cx="2860548" cy="605332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79754" y="7803642"/>
            <a:ext cx="3072764" cy="7153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학습하기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버튼을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14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터치하</a:t>
            </a:r>
            <a:r>
              <a:rPr sz="1600" spc="-114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여 </a:t>
            </a:r>
            <a:r>
              <a:rPr sz="1600" spc="-16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1</a:t>
            </a:r>
            <a:r>
              <a:rPr sz="1600" spc="-1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차시부터</a:t>
            </a:r>
            <a:r>
              <a:rPr sz="1600" spc="-3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순차적으로수강합니다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FD3DEF40-854B-EE74-9D68-7C73A51EF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260" y="1860803"/>
            <a:ext cx="2607540" cy="488403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F7EA817D-DCDB-921A-F03F-1F1AEAE37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0" y="1860803"/>
            <a:ext cx="2648047" cy="488403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B4949197-1200-DD5D-8E6B-54DE7D19D7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1000" y="1860803"/>
            <a:ext cx="2592392" cy="4884039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30727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Ⅰ.</a:t>
            </a:r>
            <a:r>
              <a:rPr spc="-140" dirty="0">
                <a:latin typeface="맑은 고딕"/>
                <a:cs typeface="맑은 고딕"/>
              </a:rPr>
              <a:t> </a:t>
            </a:r>
            <a:r>
              <a:rPr spc="-190" dirty="0"/>
              <a:t>모바일</a:t>
            </a:r>
            <a:r>
              <a:rPr spc="15" dirty="0"/>
              <a:t> </a:t>
            </a:r>
            <a:r>
              <a:rPr spc="-125" dirty="0"/>
              <a:t>수강</a:t>
            </a:r>
            <a:r>
              <a:rPr spc="10" dirty="0"/>
              <a:t> </a:t>
            </a:r>
            <a:r>
              <a:rPr spc="-125" dirty="0"/>
              <a:t>안내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778255" y="7805673"/>
            <a:ext cx="3996945" cy="14668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Clr>
                <a:srgbClr val="000000"/>
              </a:buClr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각</a:t>
            </a:r>
            <a:r>
              <a:rPr sz="1600" spc="-7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차시의</a:t>
            </a:r>
            <a:r>
              <a:rPr sz="1600" spc="-8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진도율이</a:t>
            </a:r>
            <a:r>
              <a:rPr sz="1600" spc="-8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35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100%</a:t>
            </a:r>
            <a:r>
              <a:rPr sz="1600" spc="-3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가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2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되어야</a:t>
            </a:r>
            <a:r>
              <a:rPr sz="1600" spc="-12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endParaRPr lang="en-US" sz="1600" spc="-120" dirty="0">
              <a:latin typeface="한컴 고딕" panose="02000500000000000000" pitchFamily="2" charset="-127"/>
              <a:ea typeface="한컴 고딕" panose="02000500000000000000" pitchFamily="2" charset="-127"/>
              <a:cs typeface="휴먼엑스포"/>
            </a:endParaRPr>
          </a:p>
          <a:p>
            <a:pPr marL="12065" marR="5080">
              <a:lnSpc>
                <a:spcPct val="150000"/>
              </a:lnSpc>
              <a:spcBef>
                <a:spcPts val="95"/>
              </a:spcBef>
              <a:buClr>
                <a:srgbClr val="000000"/>
              </a:buClr>
              <a:tabLst>
                <a:tab pos="185420" algn="l"/>
              </a:tabLst>
            </a:pPr>
            <a:r>
              <a:rPr lang="en-US"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	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다음</a:t>
            </a:r>
            <a:r>
              <a:rPr sz="1600" spc="-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 err="1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차시의</a:t>
            </a:r>
            <a:r>
              <a:rPr sz="1600" spc="-6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수강이</a:t>
            </a:r>
            <a:r>
              <a:rPr sz="1600" spc="-55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가능합니다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84785" indent="-172720">
              <a:lnSpc>
                <a:spcPct val="150000"/>
              </a:lnSpc>
              <a:buClr>
                <a:srgbClr val="000000"/>
              </a:buClr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일일</a:t>
            </a:r>
            <a:r>
              <a:rPr sz="1600" spc="-7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최대</a:t>
            </a:r>
            <a:r>
              <a:rPr sz="1600" spc="-6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강의</a:t>
            </a:r>
            <a:r>
              <a:rPr sz="1600" spc="-7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2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수는</a:t>
            </a:r>
            <a:r>
              <a:rPr sz="1600" spc="-6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8</a:t>
            </a:r>
            <a:r>
              <a:rPr sz="1600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차시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입니다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  <a:p>
            <a:pPr marL="184785" marR="29209" indent="-172720">
              <a:lnSpc>
                <a:spcPct val="150000"/>
              </a:lnSpc>
              <a:buFont typeface="Wingdings"/>
              <a:buChar char=""/>
              <a:tabLst>
                <a:tab pos="185420" algn="l"/>
              </a:tabLst>
            </a:pPr>
            <a:r>
              <a:rPr sz="1600" spc="-20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진행단계평가와</a:t>
            </a:r>
            <a:r>
              <a:rPr sz="1600" spc="-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1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최</a:t>
            </a:r>
            <a:r>
              <a:rPr sz="1600" spc="-16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종</a:t>
            </a:r>
            <a:r>
              <a:rPr sz="1600" spc="-16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평가는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 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PC</a:t>
            </a:r>
            <a:r>
              <a:rPr sz="1600" spc="-5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로만 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휴먼엑스포"/>
              </a:rPr>
              <a:t>가능합니다</a:t>
            </a:r>
            <a:r>
              <a:rPr sz="16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.</a:t>
            </a:r>
            <a:endParaRPr sz="16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8AAFD55-123A-0D91-9E83-68876D550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88" y="1905000"/>
            <a:ext cx="2618485" cy="4800600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645920" y="5344667"/>
            <a:ext cx="4528185" cy="2310765"/>
            <a:chOff x="1645920" y="5344667"/>
            <a:chExt cx="4528185" cy="231076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5920" y="5344667"/>
              <a:ext cx="4527804" cy="2310383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6" name="object 6"/>
            <p:cNvSpPr/>
            <p:nvPr/>
          </p:nvSpPr>
          <p:spPr>
            <a:xfrm>
              <a:off x="2899410" y="5429249"/>
              <a:ext cx="1402080" cy="341630"/>
            </a:xfrm>
            <a:custGeom>
              <a:avLst/>
              <a:gdLst/>
              <a:ahLst/>
              <a:cxnLst/>
              <a:rect l="l" t="t" r="r" b="b"/>
              <a:pathLst>
                <a:path w="1402079" h="341629">
                  <a:moveTo>
                    <a:pt x="0" y="341375"/>
                  </a:moveTo>
                  <a:lnTo>
                    <a:pt x="1402080" y="341375"/>
                  </a:lnTo>
                  <a:lnTo>
                    <a:pt x="1402080" y="0"/>
                  </a:lnTo>
                  <a:lnTo>
                    <a:pt x="0" y="0"/>
                  </a:lnTo>
                  <a:lnTo>
                    <a:pt x="0" y="341375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2566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Ⅱ.</a:t>
            </a:r>
            <a:r>
              <a:rPr spc="-100" dirty="0">
                <a:latin typeface="맑은 고딕"/>
                <a:cs typeface="맑은 고딕"/>
              </a:rPr>
              <a:t> </a:t>
            </a:r>
            <a:r>
              <a:rPr dirty="0">
                <a:latin typeface="맑은 고딕"/>
                <a:cs typeface="맑은 고딕"/>
              </a:rPr>
              <a:t>PC</a:t>
            </a:r>
            <a:r>
              <a:rPr spc="-95" dirty="0">
                <a:latin typeface="맑은 고딕"/>
                <a:cs typeface="맑은 고딕"/>
              </a:rPr>
              <a:t> </a:t>
            </a:r>
            <a:r>
              <a:rPr spc="-125" dirty="0"/>
              <a:t>수강</a:t>
            </a:r>
            <a:r>
              <a:rPr spc="55" dirty="0"/>
              <a:t> </a:t>
            </a:r>
            <a:r>
              <a:rPr spc="-140" dirty="0"/>
              <a:t>안내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021436" y="2327376"/>
            <a:ext cx="51790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인터넷</a:t>
            </a:r>
            <a:r>
              <a:rPr sz="1800" spc="-4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주소창에</a:t>
            </a:r>
            <a:r>
              <a:rPr sz="1800" spc="-3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  <a:hlinkClick r:id="rId4"/>
              </a:rPr>
              <a:t>www.kehrd.com</a:t>
            </a:r>
            <a:r>
              <a:rPr sz="1800" spc="-2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을</a:t>
            </a:r>
            <a:r>
              <a:rPr sz="18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검색합니다.</a:t>
            </a:r>
            <a:endParaRPr sz="18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26643" y="6312001"/>
            <a:ext cx="6054357" cy="387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포털</a:t>
            </a:r>
            <a:r>
              <a:rPr sz="18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사이트에</a:t>
            </a:r>
            <a:r>
              <a:rPr sz="1800" spc="-3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‘한국이러닝인재개발원’</a:t>
            </a:r>
            <a:r>
              <a:rPr sz="1800" spc="-1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을 </a:t>
            </a:r>
            <a:r>
              <a:rPr sz="180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검색하셔도</a:t>
            </a:r>
            <a:r>
              <a:rPr sz="1800" spc="-185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 </a:t>
            </a:r>
            <a:r>
              <a:rPr sz="1800" spc="-20" dirty="0">
                <a:latin typeface="한컴 고딕" panose="02000500000000000000" pitchFamily="2" charset="-127"/>
                <a:ea typeface="한컴 고딕" panose="02000500000000000000" pitchFamily="2" charset="-127"/>
                <a:cs typeface="맑은 고딕"/>
              </a:rPr>
              <a:t>됩니다.</a:t>
            </a:r>
            <a:endParaRPr sz="1800" dirty="0">
              <a:latin typeface="한컴 고딕" panose="02000500000000000000" pitchFamily="2" charset="-127"/>
              <a:ea typeface="한컴 고딕" panose="02000500000000000000" pitchFamily="2" charset="-127"/>
              <a:cs typeface="맑은 고딕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45920" y="1414272"/>
            <a:ext cx="4527804" cy="2311907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2566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Ⅱ.</a:t>
            </a:r>
            <a:r>
              <a:rPr spc="-100" dirty="0">
                <a:latin typeface="맑은 고딕"/>
                <a:cs typeface="맑은 고딕"/>
              </a:rPr>
              <a:t> </a:t>
            </a:r>
            <a:r>
              <a:rPr dirty="0">
                <a:latin typeface="맑은 고딕"/>
                <a:cs typeface="맑은 고딕"/>
              </a:rPr>
              <a:t>PC</a:t>
            </a:r>
            <a:r>
              <a:rPr spc="-95" dirty="0">
                <a:latin typeface="맑은 고딕"/>
                <a:cs typeface="맑은 고딕"/>
              </a:rPr>
              <a:t> </a:t>
            </a:r>
            <a:r>
              <a:rPr spc="-125" dirty="0"/>
              <a:t>수강</a:t>
            </a:r>
            <a:r>
              <a:rPr spc="55" dirty="0"/>
              <a:t> </a:t>
            </a:r>
            <a:r>
              <a:rPr spc="-140" dirty="0"/>
              <a:t>안내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10" name="object 10"/>
          <p:cNvSpPr txBox="1"/>
          <p:nvPr/>
        </p:nvSpPr>
        <p:spPr>
          <a:xfrm>
            <a:off x="7176960" y="5713158"/>
            <a:ext cx="5521325" cy="1604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sz="1800" dirty="0">
                <a:latin typeface="맑은 고딕"/>
                <a:cs typeface="맑은 고딕"/>
              </a:rPr>
              <a:t>아이디와</a:t>
            </a:r>
            <a:r>
              <a:rPr sz="1800" spc="-2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비밀번호를</a:t>
            </a:r>
            <a:r>
              <a:rPr sz="1800" spc="-2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입력한</a:t>
            </a:r>
            <a:r>
              <a:rPr sz="1800" spc="-2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후</a:t>
            </a:r>
            <a:r>
              <a:rPr sz="1800" spc="-21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로그인을</a:t>
            </a:r>
            <a:r>
              <a:rPr sz="1800" spc="-210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클릭합니다.</a:t>
            </a:r>
            <a:endParaRPr sz="1800" dirty="0">
              <a:latin typeface="맑은 고딕"/>
              <a:cs typeface="맑은 고딕"/>
            </a:endParaRPr>
          </a:p>
          <a:p>
            <a:pPr marL="184785" marR="508000" indent="-172720">
              <a:lnSpc>
                <a:spcPts val="2050"/>
              </a:lnSpc>
              <a:spcBef>
                <a:spcPts val="210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아이디와</a:t>
            </a:r>
            <a:r>
              <a:rPr sz="1800" spc="-4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비밀번호는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개강일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전일</a:t>
            </a:r>
            <a:r>
              <a:rPr sz="1800" spc="-10" dirty="0">
                <a:latin typeface="맑은 고딕"/>
                <a:cs typeface="맑은 고딕"/>
              </a:rPr>
              <a:t> 정오(12시)에 </a:t>
            </a:r>
            <a:r>
              <a:rPr sz="1800" dirty="0">
                <a:latin typeface="맑은 고딕"/>
                <a:cs typeface="맑은 고딕"/>
              </a:rPr>
              <a:t>알림톡으로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공유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spc="-20" dirty="0">
                <a:latin typeface="맑은 고딕"/>
                <a:cs typeface="맑은 고딕"/>
              </a:rPr>
              <a:t>됩니다.</a:t>
            </a:r>
            <a:endParaRPr sz="1800" dirty="0">
              <a:latin typeface="맑은 고딕"/>
              <a:cs typeface="맑은 고딕"/>
            </a:endParaRPr>
          </a:p>
          <a:p>
            <a:pPr marL="184785" indent="-172720">
              <a:lnSpc>
                <a:spcPct val="100000"/>
              </a:lnSpc>
              <a:spcBef>
                <a:spcPts val="190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카카오톡</a:t>
            </a:r>
            <a:r>
              <a:rPr sz="1800" spc="-2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미설치</a:t>
            </a:r>
            <a:r>
              <a:rPr sz="1800" spc="-1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훈련생은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SMS로</a:t>
            </a:r>
            <a:r>
              <a:rPr sz="1800" spc="-1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공유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spc="-20" dirty="0">
                <a:latin typeface="맑은 고딕"/>
                <a:cs typeface="맑은 고딕"/>
              </a:rPr>
              <a:t>됩니다.</a:t>
            </a:r>
            <a:endParaRPr sz="1800" dirty="0">
              <a:latin typeface="맑은 고딕"/>
              <a:cs typeface="맑은 고딕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923" y="2184044"/>
            <a:ext cx="5291455" cy="803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ko-KR" altLang="en-US" spc="-40" dirty="0">
                <a:latin typeface="맑은 고딕"/>
                <a:cs typeface="맑은 고딕"/>
              </a:rPr>
              <a:t>우측 상단에 위치한</a:t>
            </a:r>
            <a:r>
              <a:rPr sz="1800" spc="-4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‘내강의실’을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spc="-10" dirty="0" err="1">
                <a:latin typeface="맑은 고딕"/>
                <a:cs typeface="맑은 고딕"/>
              </a:rPr>
              <a:t>클릭합니다</a:t>
            </a:r>
            <a:r>
              <a:rPr sz="1800" spc="-10" dirty="0">
                <a:latin typeface="맑은 고딕"/>
                <a:cs typeface="맑은 고딕"/>
              </a:rPr>
              <a:t>.</a:t>
            </a:r>
            <a:endParaRPr lang="en-US" spc="-10" dirty="0">
              <a:latin typeface="맑은 고딕"/>
              <a:cs typeface="맑은 고딕"/>
            </a:endParaRPr>
          </a:p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spc="-10" dirty="0">
                <a:latin typeface="맑은 고딕"/>
                <a:cs typeface="맑은 고딕"/>
              </a:rPr>
              <a:t>'</a:t>
            </a:r>
            <a:r>
              <a:rPr lang="ko-KR" altLang="en-US" spc="-10" dirty="0">
                <a:latin typeface="맑은 고딕"/>
                <a:cs typeface="맑은 고딕"/>
              </a:rPr>
              <a:t>로그인</a:t>
            </a:r>
            <a:r>
              <a:rPr lang="en-US" altLang="ko-KR" spc="-10" dirty="0">
                <a:latin typeface="맑은 고딕"/>
                <a:cs typeface="맑은 고딕"/>
              </a:rPr>
              <a:t>’ </a:t>
            </a:r>
            <a:r>
              <a:rPr lang="ko-KR" altLang="en-US" spc="-10" dirty="0">
                <a:latin typeface="맑은 고딕"/>
                <a:cs typeface="맑은 고딕"/>
              </a:rPr>
              <a:t>버튼을 클릭하셔도 됩니다</a:t>
            </a:r>
            <a:r>
              <a:rPr lang="en-US" altLang="ko-KR" spc="-10" dirty="0">
                <a:latin typeface="맑은 고딕"/>
                <a:cs typeface="맑은 고딕"/>
              </a:rPr>
              <a:t>.</a:t>
            </a:r>
            <a:endParaRPr sz="1800" dirty="0">
              <a:latin typeface="맑은 고딕"/>
              <a:cs typeface="맑은 고딕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DB629DB-649A-1D92-B9BD-E65C24271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43" y="1435100"/>
            <a:ext cx="4529328" cy="2298700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19752F00-56F4-BF68-BE2F-2C7B60745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443" y="5334000"/>
            <a:ext cx="4529328" cy="2308180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2566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Ⅱ.</a:t>
            </a:r>
            <a:r>
              <a:rPr spc="-100" dirty="0">
                <a:latin typeface="맑은 고딕"/>
                <a:cs typeface="맑은 고딕"/>
              </a:rPr>
              <a:t> </a:t>
            </a:r>
            <a:r>
              <a:rPr dirty="0">
                <a:latin typeface="맑은 고딕"/>
                <a:cs typeface="맑은 고딕"/>
              </a:rPr>
              <a:t>PC</a:t>
            </a:r>
            <a:r>
              <a:rPr spc="-95" dirty="0">
                <a:latin typeface="맑은 고딕"/>
                <a:cs typeface="맑은 고딕"/>
              </a:rPr>
              <a:t> </a:t>
            </a:r>
            <a:r>
              <a:rPr spc="-125" dirty="0"/>
              <a:t>수강</a:t>
            </a:r>
            <a:r>
              <a:rPr spc="55" dirty="0"/>
              <a:t> </a:t>
            </a:r>
            <a:r>
              <a:rPr spc="-140" dirty="0"/>
              <a:t>안내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176960" y="2057400"/>
            <a:ext cx="4214495" cy="821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sz="1800" dirty="0">
                <a:latin typeface="맑은 고딕"/>
                <a:cs typeface="맑은 고딕"/>
              </a:rPr>
              <a:t>학습중인수업에서</a:t>
            </a:r>
            <a:r>
              <a:rPr sz="1800" spc="-21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강의명을</a:t>
            </a:r>
            <a:r>
              <a:rPr sz="1800" spc="-210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확인합니다.</a:t>
            </a:r>
            <a:endParaRPr sz="1800" dirty="0">
              <a:latin typeface="맑은 고딕"/>
              <a:cs typeface="맑은 고딕"/>
            </a:endParaRPr>
          </a:p>
          <a:p>
            <a:pPr marL="184785" indent="-172720">
              <a:lnSpc>
                <a:spcPct val="100000"/>
              </a:lnSpc>
              <a:spcBef>
                <a:spcPts val="194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학습하기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버튼을</a:t>
            </a:r>
            <a:r>
              <a:rPr sz="1800" spc="-10" dirty="0">
                <a:latin typeface="맑은 고딕"/>
                <a:cs typeface="맑은 고딕"/>
              </a:rPr>
              <a:t> 클릭합니다.</a:t>
            </a:r>
            <a:endParaRPr sz="1800" dirty="0">
              <a:latin typeface="맑은 고딕"/>
              <a:cs typeface="맑은 고딕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5324855"/>
            <a:ext cx="4640580" cy="344424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176960" y="5867400"/>
            <a:ext cx="4451985" cy="1469954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73355" marR="466090" indent="-16129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학습하기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버튼을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클릭하여</a:t>
            </a:r>
            <a:r>
              <a:rPr sz="1800" spc="-25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1차시부터 </a:t>
            </a:r>
            <a:r>
              <a:rPr sz="1800" dirty="0">
                <a:latin typeface="맑은 고딕"/>
                <a:cs typeface="맑은 고딕"/>
              </a:rPr>
              <a:t>순차적으로</a:t>
            </a:r>
            <a:r>
              <a:rPr sz="1800" spc="-185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수강합니다.</a:t>
            </a:r>
            <a:endParaRPr sz="1800" dirty="0">
              <a:latin typeface="맑은 고딕"/>
              <a:cs typeface="맑은 고딕"/>
            </a:endParaRPr>
          </a:p>
          <a:p>
            <a:pPr marL="184785" indent="-172720">
              <a:lnSpc>
                <a:spcPct val="150000"/>
              </a:lnSpc>
              <a:spcBef>
                <a:spcPts val="190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모든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강의는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순차적으로</a:t>
            </a:r>
            <a:r>
              <a:rPr sz="1800" spc="-45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수강</a:t>
            </a:r>
            <a:r>
              <a:rPr sz="1800" spc="-5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가능합니다.</a:t>
            </a:r>
            <a:endParaRPr sz="1800" dirty="0">
              <a:latin typeface="맑은 고딕"/>
              <a:cs typeface="맑은 고딕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6E3133D9-703A-D9BC-364F-1C811A748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44" y="1437513"/>
            <a:ext cx="4529328" cy="2292858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F8147254-08AE-56B2-4D14-62BF4EF23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643" y="5353052"/>
            <a:ext cx="4522129" cy="236220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2566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맑은 고딕"/>
                <a:cs typeface="맑은 고딕"/>
              </a:rPr>
              <a:t>Ⅱ.</a:t>
            </a:r>
            <a:r>
              <a:rPr spc="-100" dirty="0">
                <a:latin typeface="맑은 고딕"/>
                <a:cs typeface="맑은 고딕"/>
              </a:rPr>
              <a:t> </a:t>
            </a:r>
            <a:r>
              <a:rPr dirty="0">
                <a:latin typeface="맑은 고딕"/>
                <a:cs typeface="맑은 고딕"/>
              </a:rPr>
              <a:t>PC</a:t>
            </a:r>
            <a:r>
              <a:rPr spc="-95" dirty="0">
                <a:latin typeface="맑은 고딕"/>
                <a:cs typeface="맑은 고딕"/>
              </a:rPr>
              <a:t> </a:t>
            </a:r>
            <a:r>
              <a:rPr spc="-125" dirty="0"/>
              <a:t>수강</a:t>
            </a:r>
            <a:r>
              <a:rPr spc="55" dirty="0"/>
              <a:t> </a:t>
            </a:r>
            <a:r>
              <a:rPr spc="-140" dirty="0"/>
              <a:t>안내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117143" y="6324600"/>
            <a:ext cx="5673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학습을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종료하실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때에는</a:t>
            </a:r>
            <a:r>
              <a:rPr sz="1800" spc="-10" dirty="0">
                <a:latin typeface="맑은 고딕"/>
                <a:cs typeface="맑은 고딕"/>
              </a:rPr>
              <a:t> </a:t>
            </a:r>
            <a:r>
              <a:rPr sz="1800" dirty="0">
                <a:solidFill>
                  <a:srgbClr val="FF0000"/>
                </a:solidFill>
                <a:latin typeface="맑은 고딕"/>
                <a:cs typeface="맑은 고딕"/>
              </a:rPr>
              <a:t>학습종료</a:t>
            </a:r>
            <a:r>
              <a:rPr sz="1800" spc="-20" dirty="0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sz="1800" dirty="0">
                <a:solidFill>
                  <a:srgbClr val="FF0000"/>
                </a:solidFill>
                <a:latin typeface="맑은 고딕"/>
                <a:cs typeface="맑은 고딕"/>
              </a:rPr>
              <a:t>버튼을</a:t>
            </a:r>
            <a:r>
              <a:rPr sz="1800" spc="-20" dirty="0">
                <a:solidFill>
                  <a:srgbClr val="FF0000"/>
                </a:solidFill>
                <a:latin typeface="맑은 고딕"/>
                <a:cs typeface="맑은 고딕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맑은 고딕"/>
                <a:cs typeface="맑은 고딕"/>
              </a:rPr>
              <a:t>클릭</a:t>
            </a:r>
            <a:r>
              <a:rPr sz="1800" spc="-10" dirty="0">
                <a:latin typeface="맑은 고딕"/>
                <a:cs typeface="맑은 고딕"/>
              </a:rPr>
              <a:t>합니다.</a:t>
            </a:r>
            <a:endParaRPr sz="1800" dirty="0">
              <a:latin typeface="맑은 고딕"/>
              <a:cs typeface="맑은 고딕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17143" y="1752600"/>
            <a:ext cx="4370070" cy="18264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ko-KR" altLang="en-US" sz="1800" dirty="0">
                <a:latin typeface="맑은 고딕"/>
                <a:cs typeface="맑은 고딕"/>
              </a:rPr>
              <a:t>왼쪽 하단의 </a:t>
            </a:r>
            <a:r>
              <a:rPr sz="1800" dirty="0" err="1">
                <a:latin typeface="맑은 고딕"/>
                <a:cs typeface="맑은 고딕"/>
              </a:rPr>
              <a:t>재생</a:t>
            </a:r>
            <a:r>
              <a:rPr lang="en-US" sz="1800" dirty="0">
                <a:latin typeface="맑은 고딕"/>
                <a:cs typeface="맑은 고딕"/>
              </a:rPr>
              <a:t> </a:t>
            </a:r>
            <a:r>
              <a:rPr sz="1800" dirty="0" err="1">
                <a:latin typeface="맑은 고딕"/>
                <a:cs typeface="맑은 고딕"/>
              </a:rPr>
              <a:t>버튼을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r>
              <a:rPr sz="1800" dirty="0" err="1">
                <a:latin typeface="맑은 고딕"/>
                <a:cs typeface="맑은 고딕"/>
              </a:rPr>
              <a:t>클릭하면</a:t>
            </a:r>
            <a:r>
              <a:rPr sz="1800" spc="-35" dirty="0">
                <a:latin typeface="맑은 고딕"/>
                <a:cs typeface="맑은 고딕"/>
              </a:rPr>
              <a:t> </a:t>
            </a:r>
            <a:endParaRPr lang="en-US" sz="1800" spc="-35" dirty="0">
              <a:latin typeface="맑은 고딕"/>
              <a:cs typeface="맑은 고딕"/>
            </a:endParaRPr>
          </a:p>
          <a:p>
            <a:pPr marL="12065">
              <a:lnSpc>
                <a:spcPct val="150000"/>
              </a:lnSpc>
              <a:spcBef>
                <a:spcPts val="100"/>
              </a:spcBef>
              <a:tabLst>
                <a:tab pos="185420" algn="l"/>
              </a:tabLst>
            </a:pPr>
            <a:r>
              <a:rPr lang="en-US" spc="-35" dirty="0">
                <a:latin typeface="맑은 고딕"/>
                <a:cs typeface="맑은 고딕"/>
              </a:rPr>
              <a:t>	</a:t>
            </a:r>
            <a:r>
              <a:rPr sz="1800" dirty="0" err="1">
                <a:latin typeface="맑은 고딕"/>
                <a:cs typeface="맑은 고딕"/>
              </a:rPr>
              <a:t>강의가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재생됩니다.</a:t>
            </a:r>
            <a:endParaRPr sz="1800" dirty="0">
              <a:latin typeface="맑은 고딕"/>
              <a:cs typeface="맑은 고딕"/>
            </a:endParaRPr>
          </a:p>
          <a:p>
            <a:pPr marL="173355" marR="201295" indent="-161290">
              <a:lnSpc>
                <a:spcPct val="150000"/>
              </a:lnSpc>
              <a:spcBef>
                <a:spcPts val="1635"/>
              </a:spcBef>
              <a:buFont typeface="Wingdings"/>
              <a:buChar char=""/>
              <a:tabLst>
                <a:tab pos="185420" algn="l"/>
              </a:tabLst>
            </a:pPr>
            <a:r>
              <a:rPr sz="1800" dirty="0">
                <a:latin typeface="맑은 고딕"/>
                <a:cs typeface="맑은 고딕"/>
              </a:rPr>
              <a:t>페이지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넘김 버튼을</a:t>
            </a:r>
            <a:r>
              <a:rPr sz="1800" spc="-20" dirty="0">
                <a:latin typeface="맑은 고딕"/>
                <a:cs typeface="맑은 고딕"/>
              </a:rPr>
              <a:t> </a:t>
            </a:r>
            <a:r>
              <a:rPr sz="1800" dirty="0">
                <a:latin typeface="맑은 고딕"/>
                <a:cs typeface="맑은 고딕"/>
              </a:rPr>
              <a:t>클릭하여</a:t>
            </a:r>
            <a:r>
              <a:rPr sz="1800" spc="-20" dirty="0">
                <a:latin typeface="맑은 고딕"/>
                <a:cs typeface="맑은 고딕"/>
              </a:rPr>
              <a:t> 페이지를 </a:t>
            </a:r>
            <a:r>
              <a:rPr sz="1800" dirty="0">
                <a:latin typeface="맑은 고딕"/>
                <a:cs typeface="맑은 고딕"/>
              </a:rPr>
              <a:t>넘기며</a:t>
            </a:r>
            <a:r>
              <a:rPr sz="1800" spc="-185" dirty="0">
                <a:latin typeface="맑은 고딕"/>
                <a:cs typeface="맑은 고딕"/>
              </a:rPr>
              <a:t> </a:t>
            </a:r>
            <a:r>
              <a:rPr sz="1800" spc="-10" dirty="0">
                <a:latin typeface="맑은 고딕"/>
                <a:cs typeface="맑은 고딕"/>
              </a:rPr>
              <a:t>수강합니다.</a:t>
            </a:r>
            <a:endParaRPr sz="1800" dirty="0">
              <a:latin typeface="맑은 고딕"/>
              <a:cs typeface="맑은 고딕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94A2EE2-DBC1-7846-88FE-605E6E655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047" y="1417201"/>
            <a:ext cx="4530344" cy="232421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87EC317A-636E-3FA5-AD65-64AE2686F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046" y="5339152"/>
            <a:ext cx="4530345" cy="2328473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438</Words>
  <Application>Microsoft Office PowerPoint</Application>
  <PresentationFormat>사용자 지정</PresentationFormat>
  <Paragraphs>79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HY견고딕</vt:lpstr>
      <vt:lpstr>맑은 고딕</vt:lpstr>
      <vt:lpstr>한컴 고딕</vt:lpstr>
      <vt:lpstr>함초롬바탕</vt:lpstr>
      <vt:lpstr>Calibri</vt:lpstr>
      <vt:lpstr>Wingdings</vt:lpstr>
      <vt:lpstr>Office Theme</vt:lpstr>
      <vt:lpstr>PowerPoint 프레젠테이션</vt:lpstr>
      <vt:lpstr>Ⅰ. 모바일 수강 안내</vt:lpstr>
      <vt:lpstr>Ⅰ. 모바일 수강 안내</vt:lpstr>
      <vt:lpstr>Ⅰ. 모바일 수강 안내</vt:lpstr>
      <vt:lpstr>Ⅰ. 모바일 수강 안내</vt:lpstr>
      <vt:lpstr>Ⅱ. PC 수강 안내</vt:lpstr>
      <vt:lpstr>Ⅱ. PC 수강 안내</vt:lpstr>
      <vt:lpstr>Ⅱ. PC 수강 안내</vt:lpstr>
      <vt:lpstr>Ⅱ. PC 수강 안내</vt:lpstr>
      <vt:lpstr>Ⅱ. PC 수강 안내</vt:lpstr>
      <vt:lpstr>2023. 3. 2. 개정된 안전보건교육규정에 따라, 아래와 같이 변경 되었습니다.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kehrd 수강안내문 (학습자용)</dc:title>
  <dc:creator>나인혜</dc:creator>
  <cp:lastModifiedBy>김수영</cp:lastModifiedBy>
  <cp:revision>35</cp:revision>
  <dcterms:created xsi:type="dcterms:W3CDTF">2025-07-22T05:25:05Z</dcterms:created>
  <dcterms:modified xsi:type="dcterms:W3CDTF">2025-07-22T06:22:16Z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2023-04-07T00:00:00Z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2025-07-22T00:00:00Z</vt:filetime>
  </property>
  <property fmtid="{D5CDD505-2E9C-101B-9397-08002B2CF9AE}" pid="5" name="Producer">
    <vt:lpwstr>Microsoft® PowerPoint® 2013</vt:lpwstr>
  </property>
</Properties>
</file>